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304" r:id="rId3"/>
    <p:sldId id="305" r:id="rId4"/>
    <p:sldId id="257" r:id="rId5"/>
    <p:sldId id="260" r:id="rId6"/>
    <p:sldId id="274" r:id="rId7"/>
    <p:sldId id="292" r:id="rId8"/>
    <p:sldId id="272" r:id="rId9"/>
    <p:sldId id="275" r:id="rId10"/>
    <p:sldId id="276" r:id="rId11"/>
    <p:sldId id="264" r:id="rId12"/>
    <p:sldId id="278" r:id="rId13"/>
    <p:sldId id="288" r:id="rId14"/>
    <p:sldId id="289" r:id="rId15"/>
    <p:sldId id="290" r:id="rId16"/>
    <p:sldId id="299" r:id="rId17"/>
    <p:sldId id="301" r:id="rId18"/>
    <p:sldId id="302" r:id="rId19"/>
    <p:sldId id="294" r:id="rId20"/>
    <p:sldId id="291" r:id="rId21"/>
    <p:sldId id="293" r:id="rId22"/>
    <p:sldId id="295" r:id="rId23"/>
    <p:sldId id="279" r:id="rId24"/>
    <p:sldId id="280" r:id="rId25"/>
    <p:sldId id="282" r:id="rId26"/>
    <p:sldId id="283" r:id="rId27"/>
    <p:sldId id="285" r:id="rId28"/>
    <p:sldId id="286" r:id="rId29"/>
    <p:sldId id="284" r:id="rId30"/>
    <p:sldId id="287" r:id="rId31"/>
    <p:sldId id="306" r:id="rId32"/>
    <p:sldId id="307" r:id="rId33"/>
    <p:sldId id="297" r:id="rId34"/>
    <p:sldId id="298" r:id="rId35"/>
    <p:sldId id="30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96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August 25,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August 25,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August 25,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August 25,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1049289"/>
            <a:ext cx="8219256" cy="4035895"/>
          </a:xfrm>
        </p:spPr>
        <p:txBody>
          <a:bodyPr/>
          <a:lstStyle/>
          <a:p>
            <a:pPr marL="441325" indent="-441325">
              <a:spcBef>
                <a:spcPts val="600"/>
              </a:spcBef>
              <a:tabLst>
                <a:tab pos="993775" algn="l"/>
              </a:tabLst>
            </a:pPr>
            <a:r>
              <a:rPr lang="pt-PT" sz="3200" b="1" dirty="0" smtClean="0"/>
              <a:t>4. </a:t>
            </a:r>
            <a:r>
              <a:rPr lang="pt-PT" sz="3200" b="1" dirty="0"/>
              <a:t>TABELA </a:t>
            </a:r>
            <a:r>
              <a:rPr lang="pt-PT" sz="3200" b="1" dirty="0" smtClean="0"/>
              <a:t>PERIÓDICA:</a:t>
            </a:r>
            <a:br>
              <a:rPr lang="pt-PT" sz="3200" b="1" dirty="0" smtClean="0"/>
            </a:br>
            <a:r>
              <a:rPr lang="pt-PT" sz="3200" b="1" dirty="0" smtClean="0"/>
              <a:t>ORGANIZAÇÃO DOS ELEMENTOS QUÍMICOS</a:t>
            </a:r>
            <a:r>
              <a:rPr lang="pt-PT" sz="3600" b="1" dirty="0" smtClean="0"/>
              <a:t/>
            </a:r>
            <a:br>
              <a:rPr lang="pt-PT" sz="3600" b="1" dirty="0" smtClean="0"/>
            </a:br>
            <a:r>
              <a:rPr lang="pt-PT" sz="2000" b="1" dirty="0" smtClean="0"/>
              <a:t> </a:t>
            </a:r>
            <a:r>
              <a:rPr lang="pt-PT" sz="3600" b="1" dirty="0"/>
              <a:t/>
            </a:r>
            <a:br>
              <a:rPr lang="pt-PT" sz="3600" b="1" dirty="0"/>
            </a:br>
            <a:r>
              <a:rPr lang="pt-PT" sz="2600" b="1" dirty="0" smtClean="0"/>
              <a:t>4.1. </a:t>
            </a:r>
            <a:r>
              <a:rPr lang="pt-PT" sz="2600" b="1" dirty="0"/>
              <a:t>RELAÇÃO ENTRE A ESTRUTURA </a:t>
            </a:r>
            <a:r>
              <a:rPr lang="pt-PT" sz="2600" b="1" dirty="0" smtClean="0"/>
              <a:t>DA TABELA PERIÓDICA</a:t>
            </a:r>
            <a:br>
              <a:rPr lang="pt-PT" sz="2600" b="1" dirty="0" smtClean="0"/>
            </a:br>
            <a:r>
              <a:rPr lang="pt-PT" sz="2600" b="1" dirty="0" smtClean="0"/>
              <a:t>     	E </a:t>
            </a:r>
            <a:r>
              <a:rPr lang="pt-PT" sz="2600" b="1" dirty="0"/>
              <a:t>A </a:t>
            </a:r>
            <a:r>
              <a:rPr lang="pt-PT" sz="2600" b="1" dirty="0" smtClean="0"/>
              <a:t>ESTRUTURA ELECTRÓNICA </a:t>
            </a:r>
            <a:r>
              <a:rPr lang="pt-PT" sz="2600" b="1" dirty="0"/>
              <a:t>DOS </a:t>
            </a:r>
            <a:r>
              <a:rPr lang="pt-PT" sz="2600" b="1" dirty="0" smtClean="0"/>
              <a:t>ELEMENTOS</a:t>
            </a:r>
            <a:br>
              <a:rPr lang="pt-PT" sz="2600" b="1" dirty="0" smtClean="0"/>
            </a:br>
            <a:r>
              <a:rPr lang="pt-PT" sz="1000" b="1" dirty="0" smtClean="0"/>
              <a:t>  </a:t>
            </a:r>
            <a:r>
              <a:rPr lang="pt-PT" sz="2600" b="1" dirty="0" smtClean="0"/>
              <a:t/>
            </a:r>
            <a:br>
              <a:rPr lang="pt-PT" sz="2600" b="1" dirty="0" smtClean="0"/>
            </a:br>
            <a:r>
              <a:rPr lang="pt-PT" sz="2600" b="1" dirty="0" smtClean="0"/>
              <a:t>4.2. </a:t>
            </a:r>
            <a:r>
              <a:rPr lang="pt-PT" sz="2600" b="1" dirty="0"/>
              <a:t>COMPORTAMENTO </a:t>
            </a:r>
            <a:r>
              <a:rPr lang="pt-PT" sz="2600" b="1" dirty="0" smtClean="0"/>
              <a:t>QUÍMICO DOS </a:t>
            </a:r>
            <a:r>
              <a:rPr lang="pt-PT" sz="2600" b="1" dirty="0"/>
              <a:t>ELEMENTOS </a:t>
            </a:r>
            <a:r>
              <a:rPr lang="pt-PT" sz="2600" b="1" dirty="0" smtClean="0"/>
              <a:t>DE</a:t>
            </a:r>
            <a:br>
              <a:rPr lang="pt-PT" sz="2600" b="1" dirty="0" smtClean="0"/>
            </a:br>
            <a:r>
              <a:rPr lang="pt-PT" sz="2600" b="1" dirty="0" smtClean="0"/>
              <a:t>	UM </a:t>
            </a:r>
            <a:r>
              <a:rPr lang="pt-PT" sz="2600" b="1" dirty="0"/>
              <a:t>MESMO </a:t>
            </a:r>
            <a:r>
              <a:rPr lang="pt-PT" sz="2600" b="1" dirty="0" smtClean="0"/>
              <a:t>GRUPO DA </a:t>
            </a:r>
            <a:r>
              <a:rPr lang="pt-PT" sz="2600" b="1" dirty="0"/>
              <a:t>TABELA </a:t>
            </a:r>
            <a:r>
              <a:rPr lang="pt-PT" sz="2600" b="1" dirty="0" smtClean="0"/>
              <a:t>PERIÓDICA</a:t>
            </a:r>
            <a:br>
              <a:rPr lang="pt-PT" sz="2600" b="1" dirty="0" smtClean="0"/>
            </a:br>
            <a:r>
              <a:rPr lang="pt-PT" sz="1000" b="1" dirty="0" smtClean="0"/>
              <a:t>  </a:t>
            </a:r>
            <a:r>
              <a:rPr lang="pt-PT" sz="2600" b="1" dirty="0"/>
              <a:t/>
            </a:r>
            <a:br>
              <a:rPr lang="pt-PT" sz="2600" b="1" dirty="0"/>
            </a:br>
            <a:r>
              <a:rPr lang="pt-PT" sz="2600" b="1" dirty="0" smtClean="0"/>
              <a:t>4.3. </a:t>
            </a:r>
            <a:r>
              <a:rPr lang="pt-PT" sz="2600" b="1" dirty="0"/>
              <a:t>VARIAÇÃO DAS PROPRIEDADES </a:t>
            </a:r>
            <a:r>
              <a:rPr lang="pt-PT" sz="2600" b="1" dirty="0" smtClean="0"/>
              <a:t>PERIÓDICAS</a:t>
            </a:r>
            <a:endParaRPr lang="pt-PT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94320" y="5589240"/>
            <a:ext cx="6858000" cy="9144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E</a:t>
            </a:r>
            <a:r>
              <a:rPr lang="pt-PT" dirty="0" smtClean="0"/>
              <a:t>scola </a:t>
            </a:r>
            <a:r>
              <a:rPr lang="pt-PT" dirty="0"/>
              <a:t>S</a:t>
            </a:r>
            <a:r>
              <a:rPr lang="pt-PT" dirty="0" smtClean="0"/>
              <a:t>ecundária </a:t>
            </a:r>
            <a:r>
              <a:rPr lang="pt-PT" dirty="0"/>
              <a:t>M</a:t>
            </a:r>
            <a:r>
              <a:rPr lang="pt-PT" dirty="0" smtClean="0"/>
              <a:t>aria </a:t>
            </a:r>
            <a:r>
              <a:rPr lang="pt-PT" dirty="0"/>
              <a:t>L</a:t>
            </a:r>
            <a:r>
              <a:rPr lang="pt-PT" dirty="0" smtClean="0"/>
              <a:t>amas – Torres </a:t>
            </a:r>
            <a:r>
              <a:rPr lang="pt-PT" dirty="0"/>
              <a:t>N</a:t>
            </a:r>
            <a:r>
              <a:rPr lang="pt-PT" dirty="0" smtClean="0"/>
              <a:t>ovas</a:t>
            </a:r>
            <a:br>
              <a:rPr lang="pt-PT" dirty="0" smtClean="0"/>
            </a:br>
            <a:r>
              <a:rPr lang="pt-PT" dirty="0" smtClean="0"/>
              <a:t>Física e Química </a:t>
            </a:r>
            <a:r>
              <a:rPr lang="pt-PT" dirty="0"/>
              <a:t>A</a:t>
            </a:r>
            <a:r>
              <a:rPr lang="pt-PT" dirty="0" smtClean="0"/>
              <a:t> – 10º Ano</a:t>
            </a:r>
            <a:br>
              <a:rPr lang="pt-PT" dirty="0" smtClean="0"/>
            </a:br>
            <a:r>
              <a:rPr lang="pt-PT" dirty="0" smtClean="0"/>
              <a:t>Nelson </a:t>
            </a:r>
            <a:r>
              <a:rPr lang="pt-PT" dirty="0"/>
              <a:t>A</a:t>
            </a:r>
            <a:r>
              <a:rPr lang="pt-PT" dirty="0" smtClean="0"/>
              <a:t>lves </a:t>
            </a:r>
            <a:r>
              <a:rPr lang="pt-PT" dirty="0"/>
              <a:t>C</a:t>
            </a:r>
            <a:r>
              <a:rPr lang="pt-PT" dirty="0" smtClean="0"/>
              <a:t>orreia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ângulo 5"/>
          <p:cNvSpPr/>
          <p:nvPr/>
        </p:nvSpPr>
        <p:spPr>
          <a:xfrm>
            <a:off x="395536" y="332656"/>
            <a:ext cx="64807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 smtClean="0">
                <a:solidFill>
                  <a:schemeClr val="tx2"/>
                </a:solidFill>
              </a:rPr>
              <a:t>UNIDADE </a:t>
            </a:r>
            <a:r>
              <a:rPr lang="pt-PT" sz="2400" b="1" dirty="0">
                <a:solidFill>
                  <a:schemeClr val="tx2"/>
                </a:solidFill>
              </a:rPr>
              <a:t>1 - DAS ESTRELAS AO </a:t>
            </a:r>
            <a:r>
              <a:rPr lang="pt-PT" sz="2400" b="1" dirty="0" smtClean="0">
                <a:solidFill>
                  <a:schemeClr val="tx2"/>
                </a:solidFill>
              </a:rPr>
              <a:t>ÁTOMO</a:t>
            </a:r>
          </a:p>
          <a:p>
            <a:endParaRPr lang="pt-PT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9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968552"/>
          </a:xfrm>
        </p:spPr>
        <p:txBody>
          <a:bodyPr>
            <a:normAutofit/>
          </a:bodyPr>
          <a:lstStyle/>
          <a:p>
            <a:r>
              <a:rPr lang="pt-PT" sz="2400" b="0" dirty="0" smtClean="0"/>
              <a:t>­Todos </a:t>
            </a:r>
            <a:r>
              <a:rPr lang="pt-PT" sz="2400" b="0" dirty="0"/>
              <a:t>os </a:t>
            </a:r>
            <a:r>
              <a:rPr lang="pt-PT" sz="2400" dirty="0"/>
              <a:t>períodos</a:t>
            </a:r>
            <a:r>
              <a:rPr lang="pt-PT" sz="2400" b="0" dirty="0"/>
              <a:t> </a:t>
            </a:r>
            <a:r>
              <a:rPr lang="pt-PT" sz="2400" b="0" dirty="0" smtClean="0"/>
              <a:t>começam com elementos que têm uma</a:t>
            </a:r>
            <a:br>
              <a:rPr lang="pt-PT" sz="2400" b="0" dirty="0" smtClean="0"/>
            </a:br>
            <a:r>
              <a:rPr lang="pt-PT" sz="2400" dirty="0" smtClean="0"/>
              <a:t>orbital de valência </a:t>
            </a:r>
            <a:r>
              <a:rPr lang="pt-PT" sz="2400" dirty="0"/>
              <a:t>s </a:t>
            </a:r>
            <a:r>
              <a:rPr lang="pt-PT" sz="2400" dirty="0" smtClean="0"/>
              <a:t>com 1 electrão </a:t>
            </a:r>
            <a:r>
              <a:rPr lang="pt-PT" sz="2400" b="0" dirty="0" smtClean="0"/>
              <a:t>e </a:t>
            </a:r>
            <a:r>
              <a:rPr lang="pt-PT" sz="2400" b="0" dirty="0"/>
              <a:t>terminam </a:t>
            </a:r>
            <a:r>
              <a:rPr lang="pt-PT" sz="2400" b="0" dirty="0" smtClean="0"/>
              <a:t>com elementos que têm as </a:t>
            </a:r>
            <a:r>
              <a:rPr lang="pt-PT" sz="2400" dirty="0" smtClean="0"/>
              <a:t>orbitais p com 6 electrões </a:t>
            </a:r>
            <a:r>
              <a:rPr lang="pt-PT" sz="2400" b="0" dirty="0" smtClean="0"/>
              <a:t>(preenchidas), excepto o </a:t>
            </a:r>
            <a:r>
              <a:rPr lang="pt-PT" sz="2400" b="0" dirty="0"/>
              <a:t>primeiro </a:t>
            </a:r>
            <a:r>
              <a:rPr lang="pt-PT" sz="2400" b="0" dirty="0" smtClean="0"/>
              <a:t>período que termina com o </a:t>
            </a:r>
            <a:r>
              <a:rPr lang="pt-PT" sz="2400" dirty="0" smtClean="0"/>
              <a:t>hélio</a:t>
            </a:r>
            <a:r>
              <a:rPr lang="pt-PT" sz="2400" b="0" dirty="0" smtClean="0"/>
              <a:t>, que tem uma </a:t>
            </a:r>
            <a:r>
              <a:rPr lang="pt-PT" sz="2400" dirty="0" smtClean="0"/>
              <a:t>orbital s</a:t>
            </a:r>
            <a:r>
              <a:rPr lang="pt-PT" sz="2400" b="0" dirty="0" smtClean="0"/>
              <a:t> </a:t>
            </a:r>
            <a:r>
              <a:rPr lang="pt-PT" sz="2400" dirty="0" smtClean="0"/>
              <a:t>com 2 electrões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Os </a:t>
            </a:r>
            <a:r>
              <a:rPr lang="pt-PT" sz="2400" dirty="0"/>
              <a:t>elementos do mesmo grupo </a:t>
            </a:r>
            <a:r>
              <a:rPr lang="pt-PT" sz="2400" b="0" dirty="0"/>
              <a:t>possuem o </a:t>
            </a:r>
            <a:r>
              <a:rPr lang="pt-PT" sz="2400" dirty="0"/>
              <a:t>mesmo número de electrões de valência</a:t>
            </a:r>
            <a:r>
              <a:rPr lang="pt-PT" sz="2400" b="0" dirty="0"/>
              <a:t>, distribuídos por </a:t>
            </a:r>
            <a:r>
              <a:rPr lang="pt-PT" sz="2400" dirty="0"/>
              <a:t>orbitais do mesmo </a:t>
            </a:r>
            <a:r>
              <a:rPr lang="pt-PT" sz="2400" dirty="0" smtClean="0"/>
              <a:t>tipo</a:t>
            </a:r>
            <a:r>
              <a:rPr lang="pt-PT" sz="2400" b="0" dirty="0" smtClean="0"/>
              <a:t>.</a:t>
            </a:r>
            <a:br>
              <a:rPr lang="pt-PT" sz="2400" b="0" dirty="0" smtClean="0"/>
            </a:br>
            <a:r>
              <a:rPr lang="pt-PT" sz="2400" b="0" dirty="0" smtClean="0"/>
              <a:t>Por isso, os elementos e as suas substâncias elementares têm</a:t>
            </a:r>
            <a:br>
              <a:rPr lang="pt-PT" sz="2400" b="0" dirty="0" smtClean="0"/>
            </a:br>
            <a:r>
              <a:rPr lang="pt-PT" sz="2400" b="0" dirty="0" smtClean="0"/>
              <a:t>as </a:t>
            </a:r>
            <a:r>
              <a:rPr lang="pt-PT" sz="2400" dirty="0" smtClean="0"/>
              <a:t>mesmas propriedades físicas e químicas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 smtClean="0"/>
              <a:t>Estas propriedades </a:t>
            </a:r>
            <a:r>
              <a:rPr lang="pt-PT" sz="2400" dirty="0" smtClean="0"/>
              <a:t>variam periodicamente </a:t>
            </a:r>
            <a:r>
              <a:rPr lang="pt-PT" sz="2400" b="0" dirty="0" smtClean="0"/>
              <a:t>ao longo da Tabela Periódica (são </a:t>
            </a:r>
            <a:r>
              <a:rPr lang="pt-PT" sz="2400" dirty="0" smtClean="0"/>
              <a:t>propriedades periódicas</a:t>
            </a:r>
            <a:r>
              <a:rPr lang="pt-PT" sz="2400" b="0" dirty="0" smtClean="0"/>
              <a:t>). 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103535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99" y="1412776"/>
            <a:ext cx="8398073" cy="3829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179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smtClean="0"/>
              <a:t>Atómico</a:t>
            </a: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450335" cy="376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7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4713387"/>
          </a:xfrm>
        </p:spPr>
        <p:txBody>
          <a:bodyPr>
            <a:normAutofit/>
          </a:bodyPr>
          <a:lstStyle/>
          <a:p>
            <a:r>
              <a:rPr lang="pt-PT" sz="2400" b="0" dirty="0" smtClean="0"/>
              <a:t>O raio atómico </a:t>
            </a:r>
            <a:r>
              <a:rPr lang="pt-PT" sz="2400" dirty="0"/>
              <a:t>aumenta</a:t>
            </a:r>
            <a:r>
              <a:rPr lang="pt-PT" sz="2400" b="0" dirty="0"/>
              <a:t> ao longo do grupo e </a:t>
            </a:r>
            <a:r>
              <a:rPr lang="pt-PT" sz="2400" dirty="0"/>
              <a:t>diminui</a:t>
            </a:r>
            <a:r>
              <a:rPr lang="pt-PT" sz="2400" b="0" dirty="0"/>
              <a:t> ao longo do </a:t>
            </a:r>
            <a:r>
              <a:rPr lang="pt-PT" sz="2400" b="0" dirty="0" smtClean="0"/>
              <a:t>período: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dirty="0" smtClean="0"/>
              <a:t>Aumenta </a:t>
            </a:r>
            <a:r>
              <a:rPr lang="pt-PT" sz="2400" dirty="0"/>
              <a:t>ao longo do grupo </a:t>
            </a:r>
            <a:r>
              <a:rPr lang="pt-PT" sz="2400" b="0" dirty="0" smtClean="0"/>
              <a:t>porque </a:t>
            </a:r>
            <a:r>
              <a:rPr lang="pt-PT" sz="2400" b="0" dirty="0"/>
              <a:t>os electrões de valência </a:t>
            </a:r>
            <a:r>
              <a:rPr lang="pt-PT" sz="2400" b="0" dirty="0" smtClean="0"/>
              <a:t>estão em níveis </a:t>
            </a:r>
            <a:r>
              <a:rPr lang="pt-PT" sz="2400" b="0" dirty="0"/>
              <a:t>de energia </a:t>
            </a:r>
            <a:r>
              <a:rPr lang="pt-PT" sz="2400" b="0" dirty="0" smtClean="0"/>
              <a:t>(</a:t>
            </a:r>
            <a:r>
              <a:rPr lang="pt-PT" sz="2400" b="0" dirty="0"/>
              <a:t>camadas</a:t>
            </a:r>
            <a:r>
              <a:rPr lang="pt-PT" sz="2400" b="0" dirty="0" smtClean="0"/>
              <a:t>) </a:t>
            </a:r>
            <a:r>
              <a:rPr lang="pt-PT" sz="2400" dirty="0" smtClean="0"/>
              <a:t>mais afastados </a:t>
            </a:r>
            <a:r>
              <a:rPr lang="pt-PT" sz="2400" b="0" dirty="0" smtClean="0"/>
              <a:t>do núcleo (n é maior).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dirty="0" smtClean="0"/>
              <a:t>Diminui </a:t>
            </a:r>
            <a:r>
              <a:rPr lang="pt-PT" sz="2400" dirty="0"/>
              <a:t>ao longo do período </a:t>
            </a:r>
            <a:r>
              <a:rPr lang="pt-PT" sz="2400" b="0" dirty="0" smtClean="0"/>
              <a:t>porque </a:t>
            </a:r>
            <a:r>
              <a:rPr lang="pt-PT" sz="2400" b="0" dirty="0"/>
              <a:t>os electrões de valência estão </a:t>
            </a:r>
            <a:r>
              <a:rPr lang="pt-PT" sz="2400" b="0" dirty="0" smtClean="0"/>
              <a:t>no </a:t>
            </a:r>
            <a:r>
              <a:rPr lang="pt-PT" sz="2400" dirty="0" smtClean="0"/>
              <a:t>mesmo nível </a:t>
            </a:r>
            <a:r>
              <a:rPr lang="pt-PT" sz="2400" dirty="0"/>
              <a:t>de energia </a:t>
            </a:r>
            <a:r>
              <a:rPr lang="pt-PT" sz="2400" b="0" dirty="0" smtClean="0"/>
              <a:t>e existem </a:t>
            </a:r>
            <a:r>
              <a:rPr lang="pt-PT" sz="2400" dirty="0" smtClean="0"/>
              <a:t>mais</a:t>
            </a:r>
            <a:r>
              <a:rPr lang="pt-PT" sz="2400" b="0" dirty="0" smtClean="0"/>
              <a:t> </a:t>
            </a:r>
            <a:r>
              <a:rPr lang="pt-PT" sz="2400" dirty="0" smtClean="0"/>
              <a:t>protões</a:t>
            </a:r>
            <a:r>
              <a:rPr lang="pt-PT" sz="2400" b="0" dirty="0" smtClean="0"/>
              <a:t> (</a:t>
            </a:r>
            <a:r>
              <a:rPr lang="pt-PT" sz="2400" b="0" dirty="0"/>
              <a:t>carga </a:t>
            </a:r>
            <a:r>
              <a:rPr lang="pt-PT" sz="2400" b="0" dirty="0" smtClean="0"/>
              <a:t>nuclear maior), que </a:t>
            </a:r>
            <a:r>
              <a:rPr lang="pt-PT" sz="2400" dirty="0" smtClean="0"/>
              <a:t>atraem mais </a:t>
            </a:r>
            <a:r>
              <a:rPr lang="pt-PT" sz="2400" b="0" dirty="0" smtClean="0"/>
              <a:t>os electrões.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smtClean="0"/>
              <a:t>Atómico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195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O</a:t>
            </a:r>
            <a:r>
              <a:rPr lang="pt-PT" sz="2400" b="0" dirty="0" smtClean="0"/>
              <a:t> </a:t>
            </a:r>
            <a:r>
              <a:rPr lang="pt-PT" sz="2400" b="0" dirty="0"/>
              <a:t>átomo de </a:t>
            </a:r>
            <a:r>
              <a:rPr lang="pt-PT" sz="2400" dirty="0"/>
              <a:t>potássio</a:t>
            </a:r>
            <a:r>
              <a:rPr lang="pt-PT" sz="2400" b="0" dirty="0"/>
              <a:t> (K) tem </a:t>
            </a:r>
            <a:r>
              <a:rPr lang="pt-PT" sz="2400" dirty="0" smtClean="0"/>
              <a:t>mais camadas </a:t>
            </a:r>
            <a:r>
              <a:rPr lang="pt-PT" sz="2400" b="0" dirty="0"/>
              <a:t>(n é maior</a:t>
            </a:r>
            <a:r>
              <a:rPr lang="pt-PT" sz="2400" b="0" dirty="0" smtClean="0"/>
              <a:t>) do que o átomo de </a:t>
            </a:r>
            <a:r>
              <a:rPr lang="pt-PT" sz="2400" dirty="0"/>
              <a:t>sódio</a:t>
            </a:r>
            <a:r>
              <a:rPr lang="pt-PT" sz="2400" b="0" dirty="0"/>
              <a:t> (Na</a:t>
            </a:r>
            <a:r>
              <a:rPr lang="pt-PT" sz="2400" b="0" dirty="0" smtClean="0"/>
              <a:t>), pelo que o </a:t>
            </a:r>
            <a:r>
              <a:rPr lang="pt-PT" sz="2400" dirty="0" smtClean="0"/>
              <a:t>raio </a:t>
            </a:r>
            <a:r>
              <a:rPr lang="pt-PT" sz="2400" dirty="0"/>
              <a:t>atómico</a:t>
            </a:r>
            <a:r>
              <a:rPr lang="pt-PT" sz="2400" dirty="0" smtClean="0"/>
              <a:t> do K é maior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668556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smtClean="0"/>
              <a:t>Atómico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471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O</a:t>
            </a:r>
            <a:r>
              <a:rPr lang="pt-PT" sz="2400" b="0" dirty="0" smtClean="0"/>
              <a:t> </a:t>
            </a:r>
            <a:r>
              <a:rPr lang="pt-PT" sz="2400" b="0" dirty="0"/>
              <a:t>átomo de </a:t>
            </a:r>
            <a:r>
              <a:rPr lang="pt-PT" sz="2400" dirty="0"/>
              <a:t>magnésio</a:t>
            </a:r>
            <a:r>
              <a:rPr lang="pt-PT" sz="2400" b="0" dirty="0"/>
              <a:t> (Mg) tem </a:t>
            </a:r>
            <a:r>
              <a:rPr lang="pt-PT" sz="2400" dirty="0"/>
              <a:t>maior carga </a:t>
            </a:r>
            <a:r>
              <a:rPr lang="pt-PT" sz="2400" dirty="0" smtClean="0"/>
              <a:t>nuclear </a:t>
            </a:r>
            <a:r>
              <a:rPr lang="pt-PT" sz="2400" b="0" dirty="0" smtClean="0"/>
              <a:t>do que o átomo de </a:t>
            </a:r>
            <a:r>
              <a:rPr lang="pt-PT" sz="2400" dirty="0" smtClean="0"/>
              <a:t>sódio</a:t>
            </a:r>
            <a:r>
              <a:rPr lang="pt-PT" sz="2400" b="0" dirty="0" smtClean="0"/>
              <a:t> (Na), pelo que os electrões do Mg são </a:t>
            </a:r>
            <a:r>
              <a:rPr lang="pt-PT" sz="2400" dirty="0"/>
              <a:t>mais atraídos</a:t>
            </a:r>
            <a:r>
              <a:rPr lang="pt-PT" sz="2400" b="0" dirty="0"/>
              <a:t> </a:t>
            </a:r>
            <a:r>
              <a:rPr lang="pt-PT" sz="2400" b="0" dirty="0" smtClean="0"/>
              <a:t>pelo núcleo e  </a:t>
            </a:r>
            <a:r>
              <a:rPr lang="pt-PT" sz="2400" b="0" dirty="0"/>
              <a:t>o seu </a:t>
            </a:r>
            <a:r>
              <a:rPr lang="pt-PT" sz="2400" dirty="0"/>
              <a:t>raio atómico </a:t>
            </a:r>
            <a:r>
              <a:rPr lang="pt-PT" sz="2400" dirty="0" smtClean="0"/>
              <a:t>é menor</a:t>
            </a:r>
            <a:r>
              <a:rPr lang="pt-PT" sz="2400" b="0" dirty="0"/>
              <a:t>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82" y="2852936"/>
            <a:ext cx="6578138" cy="1433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smtClean="0"/>
              <a:t>Atómico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471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Um </a:t>
            </a:r>
            <a:r>
              <a:rPr lang="pt-PT" sz="2400" dirty="0" smtClean="0"/>
              <a:t>catião</a:t>
            </a:r>
            <a:r>
              <a:rPr lang="pt-PT" sz="2400" b="0" dirty="0" smtClean="0"/>
              <a:t> </a:t>
            </a:r>
            <a:r>
              <a:rPr lang="pt-PT" sz="2400" b="0" dirty="0"/>
              <a:t>(</a:t>
            </a:r>
            <a:r>
              <a:rPr lang="pt-PT" sz="2400" b="0" dirty="0" smtClean="0"/>
              <a:t>ião positivo) tem </a:t>
            </a:r>
            <a:r>
              <a:rPr lang="pt-PT" sz="2400" dirty="0" smtClean="0"/>
              <a:t>menos </a:t>
            </a:r>
            <a:r>
              <a:rPr lang="pt-PT" sz="2400" dirty="0"/>
              <a:t>electrões </a:t>
            </a:r>
            <a:r>
              <a:rPr lang="pt-PT" sz="2400" b="0" dirty="0"/>
              <a:t>do que o átomo correspondente, </a:t>
            </a:r>
            <a:r>
              <a:rPr lang="pt-PT" sz="2400" b="0" dirty="0" smtClean="0"/>
              <a:t>pelo que existem </a:t>
            </a:r>
            <a:r>
              <a:rPr lang="pt-PT" sz="2400" dirty="0" smtClean="0"/>
              <a:t>menos </a:t>
            </a:r>
            <a:r>
              <a:rPr lang="pt-PT" sz="2400" dirty="0"/>
              <a:t>repulsões </a:t>
            </a:r>
            <a:r>
              <a:rPr lang="pt-PT" sz="2400" b="0" dirty="0"/>
              <a:t>e </a:t>
            </a:r>
            <a:r>
              <a:rPr lang="pt-PT" sz="2400" b="0" dirty="0" smtClean="0"/>
              <a:t>a nuvem </a:t>
            </a:r>
            <a:r>
              <a:rPr lang="pt-PT" sz="2400" b="0" dirty="0"/>
              <a:t>electrónica </a:t>
            </a:r>
            <a:r>
              <a:rPr lang="pt-PT" sz="2400" dirty="0" smtClean="0"/>
              <a:t>fica menor</a:t>
            </a:r>
            <a:r>
              <a:rPr lang="pt-PT" sz="2400" b="0" dirty="0" smtClean="0"/>
              <a:t>. Além disso, o </a:t>
            </a:r>
            <a:r>
              <a:rPr lang="pt-PT" sz="2400" b="0" dirty="0"/>
              <a:t>catião </a:t>
            </a:r>
            <a:r>
              <a:rPr lang="pt-PT" sz="2400" b="0" dirty="0" smtClean="0"/>
              <a:t>pode ficar com menos uma camada.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dirty="0" smtClean="0"/>
              <a:t>Os </a:t>
            </a:r>
            <a:r>
              <a:rPr lang="pt-PT" sz="2400" dirty="0"/>
              <a:t>raios iónicos dos catiões </a:t>
            </a:r>
            <a:r>
              <a:rPr lang="pt-PT" sz="2400" dirty="0" smtClean="0"/>
              <a:t>são </a:t>
            </a:r>
            <a:r>
              <a:rPr lang="pt-PT" sz="2400" dirty="0"/>
              <a:t>menores</a:t>
            </a:r>
            <a:r>
              <a:rPr lang="pt-PT" sz="2400" b="0" dirty="0"/>
              <a:t> </a:t>
            </a:r>
            <a:r>
              <a:rPr lang="pt-PT" sz="2400" b="0" dirty="0" smtClean="0"/>
              <a:t>do que </a:t>
            </a:r>
            <a:r>
              <a:rPr lang="pt-PT" sz="2400" b="0" dirty="0"/>
              <a:t>os raios dos respectivos átomos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err="1" smtClean="0"/>
              <a:t>IóNico</a:t>
            </a:r>
            <a:endParaRPr lang="pt-P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67758"/>
            <a:ext cx="6799623" cy="136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5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Um </a:t>
            </a:r>
            <a:r>
              <a:rPr lang="pt-PT" sz="2400" dirty="0" smtClean="0"/>
              <a:t>anião</a:t>
            </a:r>
            <a:r>
              <a:rPr lang="pt-PT" sz="2400" b="0" dirty="0" smtClean="0"/>
              <a:t> </a:t>
            </a:r>
            <a:r>
              <a:rPr lang="pt-PT" sz="2400" b="0" dirty="0"/>
              <a:t>(</a:t>
            </a:r>
            <a:r>
              <a:rPr lang="pt-PT" sz="2400" b="0" dirty="0" smtClean="0"/>
              <a:t>ião negativo) tem </a:t>
            </a:r>
            <a:r>
              <a:rPr lang="pt-PT" sz="2400" dirty="0" smtClean="0"/>
              <a:t>mais </a:t>
            </a:r>
            <a:r>
              <a:rPr lang="pt-PT" sz="2400" dirty="0"/>
              <a:t>electrões </a:t>
            </a:r>
            <a:r>
              <a:rPr lang="pt-PT" sz="2400" b="0" dirty="0"/>
              <a:t>do que o </a:t>
            </a:r>
            <a:r>
              <a:rPr lang="pt-PT" sz="2400" b="0" dirty="0" smtClean="0"/>
              <a:t>átomo correspondente</a:t>
            </a:r>
            <a:r>
              <a:rPr lang="pt-PT" sz="2400" b="0" dirty="0"/>
              <a:t>, </a:t>
            </a:r>
            <a:r>
              <a:rPr lang="pt-PT" sz="2400" b="0" dirty="0" smtClean="0"/>
              <a:t>pelo que existem </a:t>
            </a:r>
            <a:r>
              <a:rPr lang="pt-PT" sz="2400" dirty="0" smtClean="0"/>
              <a:t>mais </a:t>
            </a:r>
            <a:r>
              <a:rPr lang="pt-PT" sz="2400" dirty="0"/>
              <a:t>repulsões </a:t>
            </a:r>
            <a:r>
              <a:rPr lang="pt-PT" sz="2400" b="0" dirty="0"/>
              <a:t>e </a:t>
            </a:r>
            <a:r>
              <a:rPr lang="pt-PT" sz="2400" b="0" dirty="0" smtClean="0"/>
              <a:t>a nuvem </a:t>
            </a:r>
            <a:r>
              <a:rPr lang="pt-PT" sz="2400" b="0" dirty="0"/>
              <a:t>electrónica </a:t>
            </a:r>
            <a:r>
              <a:rPr lang="pt-PT" sz="2400" dirty="0" smtClean="0"/>
              <a:t>fica maior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dirty="0" smtClean="0"/>
              <a:t>Os </a:t>
            </a:r>
            <a:r>
              <a:rPr lang="pt-PT" sz="2400" dirty="0"/>
              <a:t>raios iónicos dos </a:t>
            </a:r>
            <a:r>
              <a:rPr lang="pt-PT" sz="2400" dirty="0" smtClean="0"/>
              <a:t>aniões são maiores</a:t>
            </a:r>
            <a:r>
              <a:rPr lang="pt-PT" sz="2400" b="0" dirty="0" smtClean="0"/>
              <a:t> do que </a:t>
            </a:r>
            <a:r>
              <a:rPr lang="pt-PT" sz="2400" b="0" dirty="0"/>
              <a:t>os raios dos respectivos átomos</a:t>
            </a:r>
            <a:r>
              <a:rPr lang="pt-PT" sz="2400" b="0" dirty="0" smtClean="0"/>
              <a:t>.</a:t>
            </a:r>
          </a:p>
          <a:p>
            <a:endParaRPr lang="pt-PT" sz="2400" b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do Raio </a:t>
            </a:r>
            <a:r>
              <a:rPr lang="pt-PT" dirty="0" err="1" smtClean="0"/>
              <a:t>IóNico</a:t>
            </a:r>
            <a:endParaRPr lang="pt-PT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5328592" cy="135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6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044034"/>
          </a:xfrm>
        </p:spPr>
        <p:txBody>
          <a:bodyPr/>
          <a:lstStyle/>
          <a:p>
            <a:r>
              <a:rPr lang="pt-PT" dirty="0"/>
              <a:t>Variação do Raio </a:t>
            </a:r>
            <a:r>
              <a:rPr lang="pt-PT" dirty="0" err="1"/>
              <a:t>IóNico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03232" cy="47133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2400" b="0" dirty="0"/>
              <a:t>Nos </a:t>
            </a:r>
            <a:r>
              <a:rPr lang="pt-PT" sz="2400" dirty="0"/>
              <a:t>iões </a:t>
            </a:r>
            <a:r>
              <a:rPr lang="pt-PT" sz="2400" dirty="0" err="1"/>
              <a:t>isoelectrónicos</a:t>
            </a:r>
            <a:r>
              <a:rPr lang="pt-PT" sz="2400" dirty="0"/>
              <a:t> </a:t>
            </a:r>
            <a:r>
              <a:rPr lang="pt-PT" sz="2400" b="0" dirty="0"/>
              <a:t>(iões com o mesmo número </a:t>
            </a:r>
            <a:r>
              <a:rPr lang="pt-PT" sz="2400" b="0" dirty="0" smtClean="0"/>
              <a:t>de electrões</a:t>
            </a:r>
            <a:r>
              <a:rPr lang="pt-PT" sz="2400" b="0" dirty="0"/>
              <a:t>), quanto </a:t>
            </a:r>
            <a:r>
              <a:rPr lang="pt-PT" sz="2400" dirty="0"/>
              <a:t>maior for a carga nuclear do </a:t>
            </a:r>
            <a:r>
              <a:rPr lang="pt-PT" sz="2400" dirty="0" smtClean="0"/>
              <a:t>ião</a:t>
            </a:r>
            <a:r>
              <a:rPr lang="pt-PT" sz="2400" b="0" dirty="0" smtClean="0"/>
              <a:t>,</a:t>
            </a:r>
            <a:br>
              <a:rPr lang="pt-PT" sz="2400" b="0" dirty="0" smtClean="0"/>
            </a:br>
            <a:r>
              <a:rPr lang="pt-PT" sz="2400" dirty="0" smtClean="0"/>
              <a:t>menor é o seu tamanho</a:t>
            </a:r>
            <a:r>
              <a:rPr lang="pt-PT" sz="2400" b="0" dirty="0" smtClean="0"/>
              <a:t>. Isto acontece porque um núcleo</a:t>
            </a:r>
            <a:br>
              <a:rPr lang="pt-PT" sz="2400" b="0" dirty="0" smtClean="0"/>
            </a:br>
            <a:r>
              <a:rPr lang="pt-PT" sz="2400" b="0" dirty="0" smtClean="0"/>
              <a:t>com </a:t>
            </a:r>
            <a:r>
              <a:rPr lang="pt-PT" sz="2400" dirty="0" smtClean="0"/>
              <a:t>mais protões atrai mais os electrões </a:t>
            </a:r>
            <a:r>
              <a:rPr lang="pt-PT" sz="2400" b="0" dirty="0" smtClean="0"/>
              <a:t>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</a:t>
            </a:r>
            <a:r>
              <a:rPr lang="pt-PT" sz="2400" b="0" dirty="0"/>
              <a:t>Mg</a:t>
            </a:r>
            <a:r>
              <a:rPr lang="pt-PT" sz="2400" b="0" baseline="30000" dirty="0"/>
              <a:t>2+</a:t>
            </a:r>
            <a:r>
              <a:rPr lang="pt-PT" sz="2400" b="0" dirty="0" smtClean="0"/>
              <a:t>).</a:t>
            </a:r>
          </a:p>
          <a:p>
            <a:endParaRPr lang="pt-PT" sz="2400" b="0" dirty="0" smtClean="0"/>
          </a:p>
          <a:p>
            <a:endParaRPr lang="pt-PT" sz="2400" b="0" dirty="0"/>
          </a:p>
          <a:p>
            <a:r>
              <a:rPr lang="pt-PT" sz="2400" b="0" dirty="0"/>
              <a:t> </a:t>
            </a:r>
            <a:endParaRPr lang="pt-PT" sz="2400" b="0" dirty="0" smtClean="0"/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64" y="3429000"/>
            <a:ext cx="702120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06" y="4581128"/>
            <a:ext cx="339877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61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r>
              <a:rPr lang="pt-PT" sz="2400" dirty="0" smtClean="0"/>
              <a:t>Energia </a:t>
            </a:r>
            <a:r>
              <a:rPr lang="pt-PT" sz="2400" dirty="0"/>
              <a:t>de </a:t>
            </a:r>
            <a:r>
              <a:rPr lang="pt-PT" sz="2400" dirty="0" smtClean="0"/>
              <a:t>ionização </a:t>
            </a:r>
            <a:r>
              <a:rPr lang="pt-PT" sz="2400" b="0" dirty="0" smtClean="0"/>
              <a:t>(E</a:t>
            </a:r>
            <a:r>
              <a:rPr lang="pt-PT" sz="2400" b="0" baseline="-25000" dirty="0" smtClean="0"/>
              <a:t>i</a:t>
            </a:r>
            <a:r>
              <a:rPr lang="pt-PT" sz="2400" b="0" dirty="0" smtClean="0"/>
              <a:t> - </a:t>
            </a:r>
            <a:r>
              <a:rPr lang="pt-PT" sz="2400" b="0" dirty="0"/>
              <a:t>energia</a:t>
            </a:r>
            <a:r>
              <a:rPr lang="pt-PT" sz="2400" b="0" dirty="0" smtClean="0"/>
              <a:t> </a:t>
            </a:r>
            <a:r>
              <a:rPr lang="pt-PT" sz="2400" b="0" dirty="0"/>
              <a:t>de primeira </a:t>
            </a:r>
            <a:r>
              <a:rPr lang="pt-PT" sz="2400" b="0" dirty="0" smtClean="0"/>
              <a:t>ionização) - </a:t>
            </a:r>
            <a:r>
              <a:rPr lang="pt-PT" sz="2400" b="0" dirty="0"/>
              <a:t>Energia</a:t>
            </a:r>
            <a:r>
              <a:rPr lang="pt-PT" sz="2400" b="0" dirty="0" smtClean="0"/>
              <a:t> </a:t>
            </a:r>
            <a:r>
              <a:rPr lang="pt-PT" sz="2400" b="0" dirty="0"/>
              <a:t>necessária </a:t>
            </a:r>
            <a:r>
              <a:rPr lang="pt-PT" sz="2400" dirty="0"/>
              <a:t>para extrair o electrão mais </a:t>
            </a:r>
            <a:r>
              <a:rPr lang="pt-PT" sz="2400" dirty="0" smtClean="0"/>
              <a:t>afastado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do núcleo (electrão de valência), que tem </a:t>
            </a:r>
            <a:r>
              <a:rPr lang="pt-PT" sz="2400" dirty="0" smtClean="0"/>
              <a:t>menor energia</a:t>
            </a:r>
            <a:br>
              <a:rPr lang="pt-PT" sz="2400" dirty="0" smtClean="0"/>
            </a:br>
            <a:r>
              <a:rPr lang="pt-PT" sz="2400" dirty="0" smtClean="0"/>
              <a:t>de remoção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b="0" dirty="0"/>
              <a:t>A energia de ionização </a:t>
            </a:r>
            <a:r>
              <a:rPr lang="pt-PT" sz="2400" b="0" dirty="0" smtClean="0"/>
              <a:t>mede-se em </a:t>
            </a:r>
            <a:r>
              <a:rPr lang="pt-PT" sz="2400" dirty="0" smtClean="0"/>
              <a:t>Joules por electrão </a:t>
            </a:r>
            <a:r>
              <a:rPr lang="pt-PT" sz="2400" b="0" dirty="0" smtClean="0"/>
              <a:t>(J/e).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b="0" dirty="0" smtClean="0"/>
              <a:t>A </a:t>
            </a:r>
            <a:r>
              <a:rPr lang="pt-PT" sz="2400" b="0" dirty="0"/>
              <a:t>energia de </a:t>
            </a:r>
            <a:r>
              <a:rPr lang="pt-PT" sz="2400" b="0" dirty="0" smtClean="0"/>
              <a:t>ionização </a:t>
            </a:r>
            <a:r>
              <a:rPr lang="pt-PT" sz="2400" dirty="0" smtClean="0"/>
              <a:t>diminui </a:t>
            </a:r>
            <a:r>
              <a:rPr lang="pt-PT" sz="2400" dirty="0"/>
              <a:t>ao </a:t>
            </a:r>
            <a:r>
              <a:rPr lang="pt-PT" sz="2400" dirty="0" smtClean="0"/>
              <a:t>longo do grupo</a:t>
            </a:r>
            <a:r>
              <a:rPr lang="pt-PT" sz="2400" b="0" dirty="0"/>
              <a:t> </a:t>
            </a:r>
            <a:r>
              <a:rPr lang="pt-PT" sz="2400" b="0" dirty="0" smtClean="0"/>
              <a:t>e </a:t>
            </a:r>
            <a:r>
              <a:rPr lang="pt-PT" sz="2400" dirty="0" smtClean="0"/>
              <a:t>aumenta </a:t>
            </a:r>
            <a:r>
              <a:rPr lang="pt-PT" sz="2400" dirty="0"/>
              <a:t>ao </a:t>
            </a:r>
            <a:r>
              <a:rPr lang="pt-PT" sz="2400" dirty="0" smtClean="0"/>
              <a:t>longo do </a:t>
            </a:r>
            <a:r>
              <a:rPr lang="pt-PT" sz="2400" dirty="0"/>
              <a:t>período</a:t>
            </a:r>
            <a:r>
              <a:rPr lang="pt-PT" sz="2400" b="0" dirty="0"/>
              <a:t>.</a:t>
            </a:r>
          </a:p>
          <a:p>
            <a:endParaRPr lang="pt-PT" sz="2400" b="0" dirty="0"/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</a:t>
            </a:r>
            <a:r>
              <a:rPr lang="pt-PT" dirty="0" smtClean="0"/>
              <a:t>da Energia de ionização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2792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831622"/>
          </a:xfrm>
        </p:spPr>
        <p:txBody>
          <a:bodyPr/>
          <a:lstStyle/>
          <a:p>
            <a:r>
              <a:rPr lang="pt-PT" dirty="0" err="1" smtClean="0"/>
              <a:t>oBJECTIVOS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52400" y="1124744"/>
            <a:ext cx="7908032" cy="489654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Interpretar </a:t>
            </a:r>
            <a:r>
              <a:rPr lang="pt-PT" sz="2400" b="0" dirty="0"/>
              <a:t>a organização actual da Tabela Periódica em </a:t>
            </a:r>
            <a:r>
              <a:rPr lang="pt-PT" sz="2400" b="0" dirty="0" smtClean="0"/>
              <a:t>períodos</a:t>
            </a:r>
            <a:r>
              <a:rPr lang="pt-PT" sz="2400" b="0" dirty="0"/>
              <a:t>, grupos (1 a 18</a:t>
            </a:r>
            <a:r>
              <a:rPr lang="pt-PT" sz="2400" b="0" dirty="0" smtClean="0"/>
              <a:t>), </a:t>
            </a:r>
            <a:r>
              <a:rPr lang="pt-PT" sz="2400" b="0" dirty="0"/>
              <a:t>e elementos representativos (Blocos s e p) e não </a:t>
            </a:r>
            <a:r>
              <a:rPr lang="pt-PT" sz="2400" b="0" dirty="0" smtClean="0"/>
              <a:t>representativos.</a:t>
            </a:r>
            <a:endParaRPr lang="pt-PT" sz="2400" b="0" dirty="0"/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PT" sz="2400" b="0" dirty="0" smtClean="0"/>
              <a:t>Identificar </a:t>
            </a:r>
            <a:r>
              <a:rPr lang="pt-PT" sz="2400" b="0" dirty="0"/>
              <a:t>a posição de cada elemento na Tabela Periódica segundo o grupo e o período.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PT" sz="2400" b="0" dirty="0"/>
              <a:t>Relacionar as posições dos elementos representativos na Tabela Periódica com as suas configurações </a:t>
            </a:r>
            <a:r>
              <a:rPr lang="pt-PT" sz="2400" b="0" dirty="0" smtClean="0"/>
              <a:t>electrónicas.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PT" sz="2400" b="0" dirty="0"/>
              <a:t>Verificar </a:t>
            </a:r>
            <a:r>
              <a:rPr lang="pt-PT" sz="2400" b="0" dirty="0" smtClean="0"/>
              <a:t>que </a:t>
            </a:r>
            <a:r>
              <a:rPr lang="pt-PT" sz="2400" b="0" dirty="0"/>
              <a:t>algumas propriedades </a:t>
            </a:r>
            <a:r>
              <a:rPr lang="pt-PT" sz="2400" b="0" dirty="0" smtClean="0"/>
              <a:t>físicas e </a:t>
            </a:r>
            <a:r>
              <a:rPr lang="pt-PT" sz="2400" b="0" dirty="0"/>
              <a:t>químicas, dos elementos representativos da Tabela Periódica e das suas substâncias </a:t>
            </a:r>
            <a:r>
              <a:rPr lang="pt-PT" sz="2400" b="0" dirty="0" smtClean="0"/>
              <a:t>elementares, são periódicas.</a:t>
            </a:r>
            <a:endParaRPr lang="pt-PT" sz="2400" b="0" dirty="0"/>
          </a:p>
          <a:p>
            <a:pPr marL="342900" indent="-342900">
              <a:buFont typeface="Arial" pitchFamily="34" charset="0"/>
              <a:buChar char="•"/>
            </a:pPr>
            <a:endParaRPr lang="pt-PT" sz="2400" b="0" dirty="0"/>
          </a:p>
          <a:p>
            <a:pPr marL="342900" indent="-342900">
              <a:buFont typeface="Arial" pitchFamily="34" charset="0"/>
              <a:buChar char="•"/>
            </a:pPr>
            <a:endParaRPr lang="pt-PT" sz="24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</a:t>
            </a:r>
            <a:r>
              <a:rPr lang="pt-PT" dirty="0" smtClean="0"/>
              <a:t>da Energia de ionização</a:t>
            </a: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08" y="1269504"/>
            <a:ext cx="8339256" cy="352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42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>
            <a:normAutofit/>
          </a:bodyPr>
          <a:lstStyle/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</a:t>
            </a:r>
            <a:r>
              <a:rPr lang="pt-PT" dirty="0" smtClean="0"/>
              <a:t>da Energia de ionização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265" y="1268760"/>
            <a:ext cx="45829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7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4713387"/>
          </a:xfrm>
        </p:spPr>
        <p:txBody>
          <a:bodyPr>
            <a:normAutofit/>
          </a:bodyPr>
          <a:lstStyle/>
          <a:p>
            <a:r>
              <a:rPr lang="pt-PT" sz="2400" b="0" dirty="0" smtClean="0"/>
              <a:t>Num </a:t>
            </a:r>
            <a:r>
              <a:rPr lang="pt-PT" sz="2400" dirty="0" smtClean="0"/>
              <a:t>grupo</a:t>
            </a:r>
            <a:r>
              <a:rPr lang="pt-PT" sz="2400" b="0" dirty="0"/>
              <a:t>, a energia de ionização </a:t>
            </a:r>
            <a:r>
              <a:rPr lang="pt-PT" sz="2400" dirty="0"/>
              <a:t>diminui</a:t>
            </a:r>
            <a:r>
              <a:rPr lang="pt-PT" sz="2400" b="0" dirty="0"/>
              <a:t> porque </a:t>
            </a:r>
            <a:r>
              <a:rPr lang="pt-PT" sz="2400" b="0" dirty="0" smtClean="0"/>
              <a:t>o electrão de valência fica </a:t>
            </a:r>
            <a:r>
              <a:rPr lang="pt-PT" sz="2400" dirty="0" smtClean="0"/>
              <a:t>mais afastado do núcleo </a:t>
            </a:r>
            <a:r>
              <a:rPr lang="pt-PT" sz="2400" b="0" dirty="0" smtClean="0"/>
              <a:t>(porque aumenta o número de camadas), pelo que é </a:t>
            </a:r>
            <a:r>
              <a:rPr lang="pt-PT" sz="2400" dirty="0" smtClean="0"/>
              <a:t>menos atraído </a:t>
            </a:r>
            <a:r>
              <a:rPr lang="pt-PT" sz="2400" b="0" dirty="0" smtClean="0"/>
              <a:t>e </a:t>
            </a:r>
            <a:r>
              <a:rPr lang="pt-PT" sz="2400" dirty="0" smtClean="0"/>
              <a:t>removido mais facilmente</a:t>
            </a:r>
            <a:r>
              <a:rPr lang="pt-PT" sz="2400" b="0" dirty="0" smtClean="0"/>
              <a:t>.</a:t>
            </a:r>
            <a:endParaRPr lang="pt-PT" sz="2400" b="0" dirty="0"/>
          </a:p>
          <a:p>
            <a:r>
              <a:rPr lang="pt-PT" sz="2400" b="0" dirty="0" smtClean="0"/>
              <a:t>Além </a:t>
            </a:r>
            <a:r>
              <a:rPr lang="pt-PT" sz="2400" b="0" dirty="0"/>
              <a:t>disso, </a:t>
            </a:r>
            <a:r>
              <a:rPr lang="pt-PT" sz="2400" b="0" dirty="0" smtClean="0"/>
              <a:t>como aumenta o número de electrões, também </a:t>
            </a:r>
            <a:r>
              <a:rPr lang="pt-PT" sz="2400" dirty="0" smtClean="0"/>
              <a:t>aumenta a repulsão</a:t>
            </a:r>
            <a:r>
              <a:rPr lang="pt-PT" sz="2400" b="0" dirty="0" smtClean="0"/>
              <a:t> </a:t>
            </a:r>
            <a:r>
              <a:rPr lang="pt-PT" sz="2400" b="0" dirty="0"/>
              <a:t>sobre os electrões </a:t>
            </a:r>
            <a:r>
              <a:rPr lang="pt-PT" sz="2400" b="0" dirty="0" smtClean="0"/>
              <a:t>de valência</a:t>
            </a:r>
            <a:r>
              <a:rPr lang="pt-PT" sz="2400" b="0" dirty="0"/>
              <a:t>, </a:t>
            </a:r>
            <a:r>
              <a:rPr lang="pt-PT" sz="2400" b="0" dirty="0" smtClean="0"/>
              <a:t>que contraria a atracção </a:t>
            </a:r>
            <a:r>
              <a:rPr lang="pt-PT" sz="2400" b="0" dirty="0"/>
              <a:t>do </a:t>
            </a:r>
            <a:r>
              <a:rPr lang="pt-PT" sz="2400" b="0" dirty="0" smtClean="0"/>
              <a:t>núcleo (</a:t>
            </a:r>
            <a:r>
              <a:rPr lang="pt-PT" sz="2400" dirty="0" smtClean="0"/>
              <a:t>efeito </a:t>
            </a:r>
            <a:r>
              <a:rPr lang="pt-PT" sz="2400" dirty="0"/>
              <a:t>de </a:t>
            </a:r>
            <a:r>
              <a:rPr lang="pt-PT" sz="2400" dirty="0" smtClean="0"/>
              <a:t>blindagem</a:t>
            </a:r>
            <a:r>
              <a:rPr lang="pt-PT" sz="2400" b="0" dirty="0" smtClean="0"/>
              <a:t>).</a:t>
            </a:r>
            <a:br>
              <a:rPr lang="pt-PT" sz="2400" b="0" dirty="0" smtClean="0"/>
            </a:br>
            <a:endParaRPr lang="pt-PT" sz="2400" b="0" dirty="0" smtClean="0"/>
          </a:p>
          <a:p>
            <a:r>
              <a:rPr lang="pt-PT" sz="2400" b="0" dirty="0" smtClean="0"/>
              <a:t>Num </a:t>
            </a:r>
            <a:r>
              <a:rPr lang="pt-PT" sz="2400" dirty="0" smtClean="0"/>
              <a:t>período</a:t>
            </a:r>
            <a:r>
              <a:rPr lang="pt-PT" sz="2400" b="0" dirty="0"/>
              <a:t>, a energia de </a:t>
            </a:r>
            <a:r>
              <a:rPr lang="pt-PT" sz="2400" b="0" dirty="0" smtClean="0"/>
              <a:t>ionização </a:t>
            </a:r>
            <a:r>
              <a:rPr lang="pt-PT" sz="2400" dirty="0" smtClean="0"/>
              <a:t>aumenta</a:t>
            </a:r>
            <a:r>
              <a:rPr lang="pt-PT" sz="2400" b="0" dirty="0" smtClean="0"/>
              <a:t> porque </a:t>
            </a:r>
            <a:r>
              <a:rPr lang="pt-PT" sz="2400" b="0" dirty="0"/>
              <a:t>o electrão de valência </a:t>
            </a:r>
            <a:r>
              <a:rPr lang="pt-PT" sz="2400" b="0" dirty="0" smtClean="0"/>
              <a:t>é </a:t>
            </a:r>
            <a:r>
              <a:rPr lang="pt-PT" sz="2400" dirty="0" smtClean="0"/>
              <a:t>mais atraído pelo núcleo </a:t>
            </a:r>
            <a:r>
              <a:rPr lang="pt-PT" sz="2400" b="0" dirty="0" smtClean="0"/>
              <a:t>(porque aumenta a carga nuclear), pelo que é </a:t>
            </a:r>
            <a:r>
              <a:rPr lang="pt-PT" sz="2400" dirty="0"/>
              <a:t>removido</a:t>
            </a:r>
            <a:r>
              <a:rPr lang="pt-PT" sz="2400" b="0" dirty="0" smtClean="0"/>
              <a:t> </a:t>
            </a:r>
            <a:r>
              <a:rPr lang="pt-PT" sz="2400" dirty="0" smtClean="0"/>
              <a:t>mais dificilmente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40960" cy="1044034"/>
          </a:xfrm>
        </p:spPr>
        <p:txBody>
          <a:bodyPr>
            <a:normAutofit/>
          </a:bodyPr>
          <a:lstStyle/>
          <a:p>
            <a:r>
              <a:rPr lang="pt-PT" dirty="0"/>
              <a:t>Variação </a:t>
            </a:r>
            <a:r>
              <a:rPr lang="pt-PT" dirty="0" smtClean="0"/>
              <a:t>da Energia de ionização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4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5266928" cy="4713387"/>
          </a:xfrm>
        </p:spPr>
        <p:txBody>
          <a:bodyPr>
            <a:normAutofit/>
          </a:bodyPr>
          <a:lstStyle/>
          <a:p>
            <a:r>
              <a:rPr lang="pt-PT" sz="2400" dirty="0"/>
              <a:t>Grupo </a:t>
            </a:r>
            <a:r>
              <a:rPr lang="pt-PT" sz="2400" dirty="0" smtClean="0"/>
              <a:t>1 </a:t>
            </a:r>
            <a:r>
              <a:rPr lang="pt-PT" sz="2400" dirty="0"/>
              <a:t>–</a:t>
            </a:r>
            <a:r>
              <a:rPr lang="pt-PT" sz="2400" dirty="0" smtClean="0"/>
              <a:t> </a:t>
            </a:r>
            <a:r>
              <a:rPr lang="pt-PT" sz="2400" dirty="0"/>
              <a:t>­ </a:t>
            </a:r>
            <a:r>
              <a:rPr lang="pt-PT" sz="2400" dirty="0" smtClean="0"/>
              <a:t>Família </a:t>
            </a:r>
            <a:r>
              <a:rPr lang="pt-PT" sz="2400" dirty="0"/>
              <a:t>dos </a:t>
            </a:r>
            <a:r>
              <a:rPr lang="pt-PT" sz="2400" dirty="0" smtClean="0"/>
              <a:t>Metais Alcalinos</a:t>
            </a:r>
            <a:endParaRPr lang="pt-PT" sz="24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Têm </a:t>
            </a:r>
            <a:r>
              <a:rPr lang="pt-PT" sz="2400" dirty="0"/>
              <a:t>um electrão de </a:t>
            </a:r>
            <a:r>
              <a:rPr lang="pt-PT" sz="2400" dirty="0" smtClean="0"/>
              <a:t>valência</a:t>
            </a:r>
            <a:r>
              <a:rPr lang="pt-PT" sz="2400" b="0" dirty="0" smtClean="0"/>
              <a:t>,</a:t>
            </a:r>
            <a:br>
              <a:rPr lang="pt-PT" sz="2400" b="0" dirty="0" smtClean="0"/>
            </a:br>
            <a:r>
              <a:rPr lang="pt-PT" sz="2400" b="0" dirty="0" smtClean="0"/>
              <a:t>que </a:t>
            </a:r>
            <a:r>
              <a:rPr lang="pt-PT" sz="2400" dirty="0"/>
              <a:t>perdem</a:t>
            </a:r>
            <a:r>
              <a:rPr lang="pt-PT" sz="2400" b="0" dirty="0"/>
              <a:t> facilmente, </a:t>
            </a:r>
            <a:r>
              <a:rPr lang="pt-PT" sz="2400" b="0" dirty="0" smtClean="0"/>
              <a:t>formando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iões </a:t>
            </a:r>
            <a:r>
              <a:rPr lang="pt-PT" sz="2400" dirty="0" err="1" smtClean="0"/>
              <a:t>monopositivos</a:t>
            </a:r>
            <a:r>
              <a:rPr lang="pt-PT" sz="2400" dirty="0" smtClean="0"/>
              <a:t> </a:t>
            </a:r>
            <a:r>
              <a:rPr lang="pt-PT" sz="2400" b="0" dirty="0" smtClean="0"/>
              <a:t>(Li</a:t>
            </a:r>
            <a:r>
              <a:rPr lang="pt-PT" sz="2400" b="0" baseline="30000" dirty="0" smtClean="0"/>
              <a:t>+</a:t>
            </a:r>
            <a:r>
              <a:rPr lang="pt-PT" sz="2400" b="0" dirty="0" smtClean="0"/>
              <a:t>, Na</a:t>
            </a:r>
            <a:r>
              <a:rPr lang="pt-PT" sz="2400" b="0" baseline="30000" dirty="0" smtClean="0"/>
              <a:t>+</a:t>
            </a:r>
            <a:r>
              <a:rPr lang="pt-PT" sz="2400" b="0" dirty="0" smtClean="0"/>
              <a:t>, K</a:t>
            </a:r>
            <a:r>
              <a:rPr lang="pt-PT" sz="2400" b="0" baseline="30000" dirty="0" smtClean="0"/>
              <a:t>+</a:t>
            </a:r>
            <a:r>
              <a:rPr lang="pt-PT" sz="2400" b="0" dirty="0" smtClean="0"/>
              <a:t>).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dirty="0" smtClean="0"/>
              <a:t>Reagem </a:t>
            </a:r>
            <a:r>
              <a:rPr lang="pt-PT" sz="2400" dirty="0"/>
              <a:t>muito com a </a:t>
            </a:r>
            <a:r>
              <a:rPr lang="pt-PT" sz="2400" dirty="0" smtClean="0"/>
              <a:t>água</a:t>
            </a:r>
            <a:r>
              <a:rPr lang="pt-PT" sz="2400" b="0" dirty="0" smtClean="0"/>
              <a:t>,</a:t>
            </a:r>
            <a:br>
              <a:rPr lang="pt-PT" sz="2400" b="0" dirty="0" smtClean="0"/>
            </a:br>
            <a:r>
              <a:rPr lang="pt-PT" sz="2400" b="0" dirty="0" smtClean="0"/>
              <a:t>libertando </a:t>
            </a:r>
            <a:r>
              <a:rPr lang="pt-PT" sz="2400" dirty="0" smtClean="0"/>
              <a:t>energia</a:t>
            </a:r>
            <a:r>
              <a:rPr lang="pt-PT" sz="2400" b="0" dirty="0" smtClean="0"/>
              <a:t> e </a:t>
            </a:r>
            <a:r>
              <a:rPr lang="pt-PT" sz="2400" dirty="0" smtClean="0"/>
              <a:t>hidrogénio</a:t>
            </a:r>
            <a:r>
              <a:rPr lang="pt-PT" sz="2400" b="0" dirty="0" smtClean="0"/>
              <a:t> gasoso, e formando um </a:t>
            </a:r>
            <a:r>
              <a:rPr lang="pt-PT" sz="2400" dirty="0" smtClean="0"/>
              <a:t>hidróxido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(solução básica).</a:t>
            </a:r>
          </a:p>
          <a:p>
            <a:endParaRPr lang="pt-PT" sz="2400" b="0" dirty="0"/>
          </a:p>
          <a:p>
            <a:endParaRPr lang="pt-PT" sz="2400" b="0" dirty="0"/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779" y="2132856"/>
            <a:ext cx="311669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93" y="5328038"/>
            <a:ext cx="5236235" cy="47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1345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713387"/>
          </a:xfrm>
        </p:spPr>
        <p:txBody>
          <a:bodyPr>
            <a:normAutofit/>
          </a:bodyPr>
          <a:lstStyle/>
          <a:p>
            <a:r>
              <a:rPr lang="pt-PT" sz="2400" dirty="0" smtClean="0"/>
              <a:t>Reagem</a:t>
            </a:r>
            <a:r>
              <a:rPr lang="pt-PT" sz="2400" b="0" dirty="0" smtClean="0"/>
              <a:t> facilmente com o </a:t>
            </a:r>
            <a:r>
              <a:rPr lang="pt-PT" sz="2400" dirty="0" smtClean="0"/>
              <a:t>oxigénio</a:t>
            </a:r>
            <a:r>
              <a:rPr lang="pt-PT" sz="2400" b="0" dirty="0" smtClean="0"/>
              <a:t> e com os </a:t>
            </a:r>
            <a:r>
              <a:rPr lang="pt-PT" sz="2400" dirty="0" smtClean="0"/>
              <a:t>halogéneos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(grupo 17). </a:t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A </a:t>
            </a:r>
            <a:r>
              <a:rPr lang="pt-PT" sz="2400" dirty="0"/>
              <a:t>reactividade aumenta</a:t>
            </a:r>
            <a:r>
              <a:rPr lang="pt-PT" sz="2400" b="0" dirty="0"/>
              <a:t> ao longo do </a:t>
            </a:r>
            <a:r>
              <a:rPr lang="pt-PT" sz="2400" b="0" dirty="0" smtClean="0"/>
              <a:t>grupo, </a:t>
            </a:r>
            <a:r>
              <a:rPr lang="pt-PT" sz="2400" b="0" dirty="0"/>
              <a:t>porque o </a:t>
            </a:r>
            <a:r>
              <a:rPr lang="pt-PT" sz="2400" b="0" dirty="0" smtClean="0"/>
              <a:t>electrão</a:t>
            </a:r>
            <a:br>
              <a:rPr lang="pt-PT" sz="2400" b="0" dirty="0" smtClean="0"/>
            </a:br>
            <a:r>
              <a:rPr lang="pt-PT" sz="2400" b="0" dirty="0" smtClean="0"/>
              <a:t>de </a:t>
            </a:r>
            <a:r>
              <a:rPr lang="pt-PT" sz="2400" b="0" dirty="0"/>
              <a:t>valência </a:t>
            </a:r>
            <a:r>
              <a:rPr lang="pt-PT" sz="2400" b="0" dirty="0" smtClean="0"/>
              <a:t>fica </a:t>
            </a:r>
            <a:r>
              <a:rPr lang="pt-PT" sz="2400" dirty="0" smtClean="0"/>
              <a:t>mais </a:t>
            </a:r>
            <a:r>
              <a:rPr lang="pt-PT" sz="2400" dirty="0"/>
              <a:t>longe do núcleo</a:t>
            </a:r>
            <a:r>
              <a:rPr lang="pt-PT" sz="2400" b="0" dirty="0"/>
              <a:t>, saindo com mais facilidade (a energia de ionização é mais baixa).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r>
              <a:rPr lang="pt-PT" sz="2400" b="0" dirty="0" smtClean="0"/>
              <a:t>O </a:t>
            </a:r>
            <a:r>
              <a:rPr lang="pt-PT" sz="2400" dirty="0" smtClean="0"/>
              <a:t>hidrogénio</a:t>
            </a:r>
            <a:r>
              <a:rPr lang="pt-PT" sz="2400" b="0" dirty="0" smtClean="0"/>
              <a:t>, </a:t>
            </a:r>
            <a:r>
              <a:rPr lang="pt-PT" sz="2400" b="0" dirty="0"/>
              <a:t>por </a:t>
            </a:r>
            <a:r>
              <a:rPr lang="pt-PT" sz="2400" b="0" dirty="0" smtClean="0"/>
              <a:t>ter só um electrão, costuma estar no </a:t>
            </a:r>
            <a:r>
              <a:rPr lang="pt-PT" sz="2400" b="0" dirty="0"/>
              <a:t>grupo 1, </a:t>
            </a:r>
            <a:r>
              <a:rPr lang="pt-PT" sz="2400" b="0" dirty="0" smtClean="0"/>
              <a:t>porque tem </a:t>
            </a:r>
            <a:r>
              <a:rPr lang="pt-PT" sz="2400" b="0" dirty="0"/>
              <a:t>uma </a:t>
            </a:r>
            <a:r>
              <a:rPr lang="pt-PT" sz="2400" dirty="0"/>
              <a:t>configuração electrónica semelhante </a:t>
            </a:r>
            <a:r>
              <a:rPr lang="pt-PT" sz="2400" b="0" dirty="0"/>
              <a:t>à dos metais </a:t>
            </a:r>
            <a:r>
              <a:rPr lang="pt-PT" sz="2400" b="0" dirty="0" smtClean="0"/>
              <a:t>alcalinos. Mas, </a:t>
            </a:r>
            <a:r>
              <a:rPr lang="pt-PT" sz="2400" b="0" dirty="0"/>
              <a:t>as suas </a:t>
            </a:r>
            <a:r>
              <a:rPr lang="pt-PT" sz="2400" dirty="0"/>
              <a:t>propriedades </a:t>
            </a:r>
            <a:r>
              <a:rPr lang="pt-PT" sz="2400" b="0" dirty="0" smtClean="0"/>
              <a:t>são muito </a:t>
            </a:r>
            <a:r>
              <a:rPr lang="pt-PT" sz="2400" dirty="0" smtClean="0"/>
              <a:t>diferentes</a:t>
            </a:r>
            <a:r>
              <a:rPr lang="pt-PT" sz="2400" b="0" dirty="0" smtClean="0"/>
              <a:t>.</a:t>
            </a:r>
            <a:endParaRPr lang="pt-PT" sz="2400" b="0" dirty="0"/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4050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6131024" cy="4713387"/>
          </a:xfrm>
        </p:spPr>
        <p:txBody>
          <a:bodyPr>
            <a:normAutofit/>
          </a:bodyPr>
          <a:lstStyle/>
          <a:p>
            <a:r>
              <a:rPr lang="pt-PT" sz="2400" dirty="0"/>
              <a:t>Grupo </a:t>
            </a:r>
            <a:r>
              <a:rPr lang="pt-PT" sz="2400" dirty="0" smtClean="0"/>
              <a:t>2 –­ Família </a:t>
            </a:r>
            <a:r>
              <a:rPr lang="pt-PT" sz="2400" dirty="0"/>
              <a:t>dos </a:t>
            </a:r>
            <a:r>
              <a:rPr lang="pt-PT" sz="2400" dirty="0" smtClean="0"/>
              <a:t>Metais </a:t>
            </a:r>
            <a:r>
              <a:rPr lang="pt-PT" sz="2400" dirty="0" err="1" smtClean="0"/>
              <a:t>Alcalino-Terrosos</a:t>
            </a:r>
            <a:endParaRPr lang="pt-PT" sz="2400" dirty="0"/>
          </a:p>
          <a:p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Têm </a:t>
            </a:r>
            <a:r>
              <a:rPr lang="pt-PT" sz="2400" dirty="0" smtClean="0"/>
              <a:t>2 electrões </a:t>
            </a:r>
            <a:r>
              <a:rPr lang="pt-PT" sz="2400" dirty="0"/>
              <a:t>de </a:t>
            </a:r>
            <a:r>
              <a:rPr lang="pt-PT" sz="2400" dirty="0" smtClean="0"/>
              <a:t>valência</a:t>
            </a:r>
            <a:r>
              <a:rPr lang="pt-PT" sz="2400" b="0" dirty="0" smtClean="0"/>
              <a:t>, </a:t>
            </a:r>
            <a:r>
              <a:rPr lang="pt-PT" sz="2400" b="0" dirty="0"/>
              <a:t>que </a:t>
            </a:r>
            <a:r>
              <a:rPr lang="pt-PT" sz="2400" dirty="0" smtClean="0"/>
              <a:t>perdem</a:t>
            </a:r>
            <a:r>
              <a:rPr lang="pt-PT" sz="2400" b="0" dirty="0"/>
              <a:t> facilmente, </a:t>
            </a:r>
            <a:r>
              <a:rPr lang="pt-PT" sz="2400" b="0" dirty="0" smtClean="0"/>
              <a:t>formando </a:t>
            </a:r>
            <a:r>
              <a:rPr lang="pt-PT" sz="2400" dirty="0"/>
              <a:t>iões </a:t>
            </a:r>
            <a:r>
              <a:rPr lang="pt-PT" sz="2400" dirty="0" err="1" smtClean="0"/>
              <a:t>bipositivos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(Be</a:t>
            </a:r>
            <a:r>
              <a:rPr lang="pt-PT" sz="2400" b="0" baseline="30000" dirty="0" smtClean="0"/>
              <a:t>2+</a:t>
            </a:r>
            <a:r>
              <a:rPr lang="pt-PT" sz="2400" b="0" dirty="0" smtClean="0"/>
              <a:t>, Mg</a:t>
            </a:r>
            <a:r>
              <a:rPr lang="pt-PT" sz="2400" b="0" baseline="30000" dirty="0" smtClean="0"/>
              <a:t>2+</a:t>
            </a:r>
            <a:r>
              <a:rPr lang="pt-PT" sz="2400" b="0" dirty="0" smtClean="0"/>
              <a:t>, Ca</a:t>
            </a:r>
            <a:r>
              <a:rPr lang="pt-PT" sz="2400" b="0" baseline="30000" dirty="0" smtClean="0"/>
              <a:t>2+</a:t>
            </a:r>
            <a:r>
              <a:rPr lang="pt-PT" sz="2400" b="0" dirty="0" smtClean="0"/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dirty="0"/>
              <a:t>Reagem </a:t>
            </a:r>
            <a:r>
              <a:rPr lang="pt-PT" sz="2400" dirty="0" smtClean="0"/>
              <a:t>com </a:t>
            </a:r>
            <a:r>
              <a:rPr lang="pt-PT" sz="2400" dirty="0"/>
              <a:t>a água</a:t>
            </a:r>
            <a:r>
              <a:rPr lang="pt-PT" sz="2400" b="0" dirty="0" smtClean="0"/>
              <a:t>, libertando </a:t>
            </a:r>
            <a:r>
              <a:rPr lang="pt-PT" sz="2400" dirty="0" smtClean="0"/>
              <a:t>energia</a:t>
            </a: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e </a:t>
            </a:r>
            <a:r>
              <a:rPr lang="pt-PT" sz="2400" dirty="0"/>
              <a:t>hidrogénio</a:t>
            </a:r>
            <a:r>
              <a:rPr lang="pt-PT" sz="2400" b="0" dirty="0"/>
              <a:t> gasoso, e formando </a:t>
            </a:r>
            <a:r>
              <a:rPr lang="pt-PT" sz="2400" b="0" dirty="0" smtClean="0"/>
              <a:t>um</a:t>
            </a:r>
            <a:br>
              <a:rPr lang="pt-PT" sz="2400" b="0" dirty="0" smtClean="0"/>
            </a:br>
            <a:r>
              <a:rPr lang="pt-PT" sz="2400" dirty="0" smtClean="0"/>
              <a:t>hidróxido </a:t>
            </a:r>
            <a:r>
              <a:rPr lang="pt-PT" sz="2400" b="0" dirty="0" smtClean="0"/>
              <a:t>(</a:t>
            </a:r>
            <a:r>
              <a:rPr lang="pt-PT" sz="2400" b="0" dirty="0"/>
              <a:t>solução básica).</a:t>
            </a:r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600" y="2204864"/>
            <a:ext cx="289586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44" y="4725144"/>
            <a:ext cx="545771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6671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4713387"/>
          </a:xfrm>
        </p:spPr>
        <p:txBody>
          <a:bodyPr>
            <a:normAutofit/>
          </a:bodyPr>
          <a:lstStyle/>
          <a:p>
            <a:r>
              <a:rPr lang="pt-PT" sz="2400" dirty="0" smtClean="0"/>
              <a:t>Reagem</a:t>
            </a:r>
            <a:r>
              <a:rPr lang="pt-PT" sz="2400" b="0" dirty="0" smtClean="0"/>
              <a:t> com o </a:t>
            </a:r>
            <a:r>
              <a:rPr lang="pt-PT" sz="2400" dirty="0" smtClean="0"/>
              <a:t>oxigénio</a:t>
            </a:r>
            <a:r>
              <a:rPr lang="pt-PT" sz="2400" b="0" dirty="0" smtClean="0"/>
              <a:t> e com os </a:t>
            </a:r>
            <a:r>
              <a:rPr lang="pt-PT" sz="2400" dirty="0" smtClean="0"/>
              <a:t>halogéneos </a:t>
            </a:r>
            <a:r>
              <a:rPr lang="pt-PT" sz="2400" b="0" dirty="0" smtClean="0"/>
              <a:t>(grupo 17). </a:t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A </a:t>
            </a:r>
            <a:r>
              <a:rPr lang="pt-PT" sz="2400" dirty="0"/>
              <a:t>reactividade aumenta</a:t>
            </a:r>
            <a:r>
              <a:rPr lang="pt-PT" sz="2400" b="0" dirty="0"/>
              <a:t> ao longo do </a:t>
            </a:r>
            <a:r>
              <a:rPr lang="pt-PT" sz="2400" b="0" dirty="0" smtClean="0"/>
              <a:t>grupo, </a:t>
            </a:r>
            <a:r>
              <a:rPr lang="pt-PT" sz="2400" b="0" dirty="0"/>
              <a:t>porque o </a:t>
            </a:r>
            <a:r>
              <a:rPr lang="pt-PT" sz="2400" b="0" dirty="0" smtClean="0"/>
              <a:t>electrão</a:t>
            </a:r>
            <a:br>
              <a:rPr lang="pt-PT" sz="2400" b="0" dirty="0" smtClean="0"/>
            </a:br>
            <a:r>
              <a:rPr lang="pt-PT" sz="2400" b="0" dirty="0" smtClean="0"/>
              <a:t>de </a:t>
            </a:r>
            <a:r>
              <a:rPr lang="pt-PT" sz="2400" b="0" dirty="0"/>
              <a:t>valência </a:t>
            </a:r>
            <a:r>
              <a:rPr lang="pt-PT" sz="2400" b="0" dirty="0" smtClean="0"/>
              <a:t>fica </a:t>
            </a:r>
            <a:r>
              <a:rPr lang="pt-PT" sz="2400" dirty="0" smtClean="0"/>
              <a:t>mais </a:t>
            </a:r>
            <a:r>
              <a:rPr lang="pt-PT" sz="2400" dirty="0"/>
              <a:t>longe do núcleo</a:t>
            </a:r>
            <a:r>
              <a:rPr lang="pt-PT" sz="2400" b="0" dirty="0"/>
              <a:t>, saindo com mais facilidade (a energia de ionização é mais baixa).</a:t>
            </a:r>
          </a:p>
          <a:p>
            <a:endParaRPr lang="pt-PT" sz="2400" b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86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5482952" cy="4713387"/>
          </a:xfrm>
        </p:spPr>
        <p:txBody>
          <a:bodyPr>
            <a:normAutofit/>
          </a:bodyPr>
          <a:lstStyle/>
          <a:p>
            <a:r>
              <a:rPr lang="pt-PT" sz="2400" dirty="0"/>
              <a:t>Grupo </a:t>
            </a:r>
            <a:r>
              <a:rPr lang="pt-PT" sz="2400" dirty="0" smtClean="0"/>
              <a:t>17 -­ Família </a:t>
            </a:r>
            <a:r>
              <a:rPr lang="pt-PT" sz="2400" dirty="0"/>
              <a:t>dos </a:t>
            </a:r>
            <a:r>
              <a:rPr lang="pt-PT" sz="2400" dirty="0" smtClean="0"/>
              <a:t>Halogéneos</a:t>
            </a:r>
            <a:endParaRPr lang="pt-PT" sz="2400" dirty="0"/>
          </a:p>
          <a:p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São elementos </a:t>
            </a:r>
            <a:r>
              <a:rPr lang="pt-PT" sz="2400" dirty="0"/>
              <a:t>não </a:t>
            </a:r>
            <a:r>
              <a:rPr lang="pt-PT" sz="2400" dirty="0" smtClean="0"/>
              <a:t>metálicos </a:t>
            </a:r>
            <a:r>
              <a:rPr lang="pt-PT" sz="2400" b="0" dirty="0"/>
              <a:t>e </a:t>
            </a:r>
            <a:r>
              <a:rPr lang="pt-PT" sz="2400" b="0" dirty="0" smtClean="0"/>
              <a:t>têm</a:t>
            </a:r>
            <a:br>
              <a:rPr lang="pt-PT" sz="2400" b="0" dirty="0" smtClean="0"/>
            </a:br>
            <a:r>
              <a:rPr lang="pt-PT" sz="2400" dirty="0" smtClean="0"/>
              <a:t>7 </a:t>
            </a:r>
            <a:r>
              <a:rPr lang="pt-PT" sz="2400" dirty="0"/>
              <a:t>electrões de </a:t>
            </a:r>
            <a:r>
              <a:rPr lang="pt-PT" sz="2400" dirty="0" smtClean="0"/>
              <a:t>valência </a:t>
            </a:r>
            <a:r>
              <a:rPr lang="pt-PT" sz="2400" b="0" dirty="0" smtClean="0"/>
              <a:t>(precisam de um electrão para completar uma orbital 2p).</a:t>
            </a:r>
            <a:endParaRPr lang="pt-PT" sz="24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r>
              <a:rPr lang="pt-PT" sz="2400" b="0" dirty="0" smtClean="0"/>
              <a:t>São </a:t>
            </a:r>
            <a:r>
              <a:rPr lang="pt-PT" sz="2400" dirty="0" smtClean="0"/>
              <a:t>muito reactivos </a:t>
            </a:r>
            <a:r>
              <a:rPr lang="pt-PT" sz="2400" b="0" dirty="0" smtClean="0"/>
              <a:t>porque </a:t>
            </a:r>
            <a:r>
              <a:rPr lang="pt-PT" sz="2400" dirty="0" smtClean="0"/>
              <a:t>recebem</a:t>
            </a:r>
            <a:r>
              <a:rPr lang="pt-PT" sz="2400" b="0" dirty="0" smtClean="0"/>
              <a:t> facilmente </a:t>
            </a:r>
            <a:r>
              <a:rPr lang="pt-PT" sz="2400" dirty="0" smtClean="0"/>
              <a:t>um electrão</a:t>
            </a:r>
            <a:r>
              <a:rPr lang="pt-PT" sz="2400" b="0" dirty="0" smtClean="0"/>
              <a:t>, formando</a:t>
            </a:r>
            <a:r>
              <a:rPr lang="pt-PT" sz="2400" dirty="0" smtClean="0"/>
              <a:t> iões </a:t>
            </a:r>
            <a:r>
              <a:rPr lang="pt-PT" sz="2400" dirty="0" err="1"/>
              <a:t>mononegativos</a:t>
            </a:r>
            <a:r>
              <a:rPr lang="pt-PT" sz="2400" dirty="0"/>
              <a:t> </a:t>
            </a:r>
            <a:r>
              <a:rPr lang="pt-PT" sz="2400" b="0" dirty="0" smtClean="0"/>
              <a:t>(iões </a:t>
            </a:r>
            <a:r>
              <a:rPr lang="pt-PT" sz="2400" b="0" dirty="0"/>
              <a:t>halogenetos ou </a:t>
            </a:r>
            <a:r>
              <a:rPr lang="pt-PT" sz="2400" b="0" dirty="0" err="1" smtClean="0"/>
              <a:t>haletos</a:t>
            </a:r>
            <a:r>
              <a:rPr lang="pt-PT" sz="2400" b="0" dirty="0" smtClean="0"/>
              <a:t>: F</a:t>
            </a:r>
            <a:r>
              <a:rPr lang="pt-PT" sz="2400" b="0" baseline="30000" dirty="0" smtClean="0"/>
              <a:t>-</a:t>
            </a:r>
            <a:r>
              <a:rPr lang="pt-PT" sz="2400" b="0" dirty="0" smtClean="0"/>
              <a:t>, Cl</a:t>
            </a:r>
            <a:r>
              <a:rPr lang="pt-PT" sz="2400" b="0" baseline="30000" dirty="0" smtClean="0"/>
              <a:t>-</a:t>
            </a:r>
            <a:r>
              <a:rPr lang="pt-PT" sz="2400" b="0" dirty="0" smtClean="0"/>
              <a:t>, Br</a:t>
            </a:r>
            <a:r>
              <a:rPr lang="pt-PT" sz="2400" b="0" baseline="30000" dirty="0" smtClean="0"/>
              <a:t>-</a:t>
            </a:r>
            <a:r>
              <a:rPr lang="pt-PT" sz="2400" b="0" dirty="0" smtClean="0"/>
              <a:t>, I</a:t>
            </a:r>
            <a:r>
              <a:rPr lang="pt-PT" sz="2400" b="0" baseline="30000" dirty="0" smtClean="0"/>
              <a:t>-</a:t>
            </a:r>
            <a:r>
              <a:rPr lang="pt-PT" sz="2400" b="0" dirty="0" smtClean="0"/>
              <a:t>).</a:t>
            </a:r>
          </a:p>
          <a:p>
            <a:r>
              <a:rPr lang="pt-PT" sz="2400" b="0" dirty="0" smtClean="0"/>
              <a:t> 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04864"/>
            <a:ext cx="303900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121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dirty="0" smtClean="0"/>
              <a:t>Reagem</a:t>
            </a:r>
            <a:r>
              <a:rPr lang="pt-PT" sz="2400" b="0" dirty="0" smtClean="0"/>
              <a:t> com os </a:t>
            </a:r>
            <a:r>
              <a:rPr lang="pt-PT" sz="2400" dirty="0" smtClean="0"/>
              <a:t>metais alcalinos </a:t>
            </a:r>
            <a:r>
              <a:rPr lang="pt-PT" sz="2400" b="0" dirty="0" smtClean="0"/>
              <a:t>e </a:t>
            </a:r>
            <a:r>
              <a:rPr lang="pt-PT" sz="2400" dirty="0" err="1" smtClean="0"/>
              <a:t>alcalino-terrosos</a:t>
            </a:r>
            <a:r>
              <a:rPr lang="pt-PT" sz="2400" b="0" dirty="0" smtClean="0"/>
              <a:t> (grupo 1 e 2), formando </a:t>
            </a:r>
            <a:r>
              <a:rPr lang="pt-PT" sz="2400" dirty="0" smtClean="0"/>
              <a:t>sais</a:t>
            </a:r>
            <a:r>
              <a:rPr lang="pt-PT" sz="2400" b="0" dirty="0" smtClean="0"/>
              <a:t>.</a:t>
            </a:r>
            <a:br>
              <a:rPr lang="pt-PT" sz="2400" b="0" dirty="0" smtClean="0"/>
            </a:br>
            <a:endParaRPr lang="pt-PT" sz="2400" b="0" dirty="0" smtClean="0"/>
          </a:p>
          <a:p>
            <a:r>
              <a:rPr lang="pt-PT" sz="2400" b="0" dirty="0" smtClean="0"/>
              <a:t>A </a:t>
            </a:r>
            <a:r>
              <a:rPr lang="pt-PT" sz="2400" dirty="0"/>
              <a:t>reactividade </a:t>
            </a:r>
            <a:r>
              <a:rPr lang="pt-PT" sz="2400" dirty="0" smtClean="0"/>
              <a:t>diminui </a:t>
            </a:r>
            <a:r>
              <a:rPr lang="pt-PT" sz="2400" b="0" dirty="0" smtClean="0"/>
              <a:t>ao </a:t>
            </a:r>
            <a:r>
              <a:rPr lang="pt-PT" sz="2400" b="0" dirty="0"/>
              <a:t>longo do </a:t>
            </a:r>
            <a:r>
              <a:rPr lang="pt-PT" sz="2400" b="0" dirty="0" smtClean="0"/>
              <a:t>grupo, porque </a:t>
            </a:r>
            <a:r>
              <a:rPr lang="pt-PT" sz="2400" b="0" dirty="0"/>
              <a:t>a </a:t>
            </a:r>
            <a:r>
              <a:rPr lang="pt-PT" sz="2400" dirty="0"/>
              <a:t>atracção do núcleo</a:t>
            </a:r>
            <a:r>
              <a:rPr lang="pt-PT" sz="2400" b="0" dirty="0"/>
              <a:t> sobre o electrão a captar </a:t>
            </a:r>
            <a:r>
              <a:rPr lang="pt-PT" sz="2400" b="0" dirty="0" smtClean="0"/>
              <a:t>é </a:t>
            </a:r>
            <a:r>
              <a:rPr lang="pt-PT" sz="2400" dirty="0" smtClean="0"/>
              <a:t>menor</a:t>
            </a:r>
            <a:r>
              <a:rPr lang="pt-PT" sz="2400" b="0" dirty="0" smtClean="0"/>
              <a:t>, quando a </a:t>
            </a:r>
            <a:r>
              <a:rPr lang="pt-PT" sz="2400" dirty="0" smtClean="0"/>
              <a:t>camada</a:t>
            </a:r>
            <a:r>
              <a:rPr lang="pt-PT" sz="2400" b="0" dirty="0" smtClean="0"/>
              <a:t> que o vai receber está </a:t>
            </a:r>
            <a:r>
              <a:rPr lang="pt-PT" sz="2400" dirty="0"/>
              <a:t>mais </a:t>
            </a:r>
            <a:r>
              <a:rPr lang="pt-PT" sz="2400" dirty="0" smtClean="0"/>
              <a:t>afastada </a:t>
            </a:r>
            <a:r>
              <a:rPr lang="pt-PT" sz="2400" b="0" dirty="0" smtClean="0"/>
              <a:t>(nível de energia é maior).</a:t>
            </a:r>
          </a:p>
          <a:p>
            <a:endParaRPr lang="pt-PT" sz="2400" b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441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4713387"/>
          </a:xfrm>
        </p:spPr>
        <p:txBody>
          <a:bodyPr>
            <a:normAutofit/>
          </a:bodyPr>
          <a:lstStyle/>
          <a:p>
            <a:r>
              <a:rPr lang="pt-PT" sz="2400" dirty="0"/>
              <a:t>Grupo 18 </a:t>
            </a:r>
            <a:r>
              <a:rPr lang="pt-PT" sz="2400" dirty="0" smtClean="0"/>
              <a:t>-­ Família </a:t>
            </a:r>
            <a:r>
              <a:rPr lang="pt-PT" sz="2400" dirty="0"/>
              <a:t>dos </a:t>
            </a:r>
            <a:r>
              <a:rPr lang="pt-PT" sz="2400" dirty="0" smtClean="0"/>
              <a:t>Gases Nobres, Raros ou Inertes</a:t>
            </a:r>
            <a:endParaRPr lang="pt-PT" sz="2400" dirty="0"/>
          </a:p>
          <a:p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Têm </a:t>
            </a:r>
            <a:r>
              <a:rPr lang="pt-PT" sz="2400" dirty="0" smtClean="0"/>
              <a:t>8 electrões </a:t>
            </a:r>
            <a:r>
              <a:rPr lang="pt-PT" sz="2400" dirty="0"/>
              <a:t>de </a:t>
            </a:r>
            <a:r>
              <a:rPr lang="pt-PT" sz="2400" dirty="0" smtClean="0"/>
              <a:t>valência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(excepto o hélio, que tem dois).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r>
              <a:rPr lang="pt-PT" sz="2400" b="0" dirty="0" smtClean="0"/>
              <a:t>São </a:t>
            </a:r>
            <a:r>
              <a:rPr lang="pt-PT" sz="2400" dirty="0" smtClean="0"/>
              <a:t>muito estáveis </a:t>
            </a:r>
            <a:r>
              <a:rPr lang="pt-PT" sz="2400" b="0" dirty="0" smtClean="0"/>
              <a:t>(praticamente</a:t>
            </a:r>
            <a:br>
              <a:rPr lang="pt-PT" sz="2400" b="0" dirty="0" smtClean="0"/>
            </a:br>
            <a:r>
              <a:rPr lang="pt-PT" sz="2400" dirty="0" smtClean="0"/>
              <a:t>não reagem</a:t>
            </a:r>
            <a:r>
              <a:rPr lang="pt-PT" sz="2400" b="0" dirty="0" smtClean="0"/>
              <a:t>), porque têm o </a:t>
            </a:r>
            <a:r>
              <a:rPr lang="pt-PT" sz="2400" dirty="0" smtClean="0"/>
              <a:t>nível</a:t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dirty="0"/>
              <a:t>valência totalmente </a:t>
            </a:r>
            <a:r>
              <a:rPr lang="pt-PT" sz="2400" dirty="0" smtClean="0"/>
              <a:t>preenchido</a:t>
            </a:r>
            <a:br>
              <a:rPr lang="pt-PT" sz="2400" dirty="0" smtClean="0"/>
            </a:br>
            <a:r>
              <a:rPr lang="pt-PT" sz="2400" b="0" dirty="0" smtClean="0"/>
              <a:t>(não perdem ou recebem electrões).</a:t>
            </a:r>
            <a:endParaRPr lang="pt-PT" sz="2400" b="0" dirty="0"/>
          </a:p>
          <a:p>
            <a:endParaRPr lang="pt-PT" sz="2400" b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132856"/>
            <a:ext cx="3256232" cy="368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3803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831622"/>
          </a:xfrm>
        </p:spPr>
        <p:txBody>
          <a:bodyPr/>
          <a:lstStyle/>
          <a:p>
            <a:r>
              <a:rPr lang="pt-PT" dirty="0" err="1" smtClean="0"/>
              <a:t>oBJECTIVOS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52400" y="1124744"/>
            <a:ext cx="8124056" cy="504056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Interpretar as propriedades físicas e químicas,</a:t>
            </a:r>
            <a:br>
              <a:rPr lang="pt-PT" sz="2400" b="0" dirty="0" smtClean="0"/>
            </a:br>
            <a:r>
              <a:rPr lang="pt-PT" sz="2400" b="0" dirty="0" smtClean="0"/>
              <a:t>dos </a:t>
            </a:r>
            <a:r>
              <a:rPr lang="pt-PT" sz="2400" b="0" dirty="0"/>
              <a:t>elementos representativos da Tabela </a:t>
            </a:r>
            <a:r>
              <a:rPr lang="pt-PT" sz="2400" b="0" dirty="0" smtClean="0"/>
              <a:t>Periódica</a:t>
            </a:r>
            <a:br>
              <a:rPr lang="pt-PT" sz="2400" b="0" dirty="0" smtClean="0"/>
            </a:br>
            <a:r>
              <a:rPr lang="pt-PT" sz="2400" b="0" dirty="0" smtClean="0"/>
              <a:t>e das suas </a:t>
            </a:r>
            <a:r>
              <a:rPr lang="pt-PT" sz="2400" b="0" dirty="0"/>
              <a:t>substâncias </a:t>
            </a:r>
            <a:r>
              <a:rPr lang="pt-PT" sz="2400" b="0" dirty="0" smtClean="0"/>
              <a:t>elementares, </a:t>
            </a:r>
            <a:r>
              <a:rPr lang="pt-PT" sz="2400" b="0" dirty="0"/>
              <a:t>em termos </a:t>
            </a:r>
            <a:r>
              <a:rPr lang="pt-PT" sz="2400" b="0" dirty="0" smtClean="0"/>
              <a:t>das</a:t>
            </a:r>
            <a:br>
              <a:rPr lang="pt-PT" sz="2400" b="0" dirty="0" smtClean="0"/>
            </a:br>
            <a:r>
              <a:rPr lang="pt-PT" sz="2400" b="0" dirty="0" smtClean="0"/>
              <a:t>distribuições electrónicas.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PT" sz="2400" b="0" dirty="0"/>
              <a:t>Interpretar</a:t>
            </a:r>
            <a:r>
              <a:rPr lang="pt-PT" sz="2400" b="0" dirty="0" smtClean="0"/>
              <a:t> </a:t>
            </a:r>
            <a:r>
              <a:rPr lang="pt-PT" sz="2400" b="0" dirty="0"/>
              <a:t>as informações contidas na Tabela </a:t>
            </a:r>
            <a:r>
              <a:rPr lang="pt-PT" sz="2400" b="0" dirty="0" smtClean="0"/>
              <a:t>Periódica,</a:t>
            </a:r>
            <a:br>
              <a:rPr lang="pt-PT" sz="2400" b="0" dirty="0" smtClean="0"/>
            </a:br>
            <a:r>
              <a:rPr lang="pt-PT" sz="2400" b="0" dirty="0" smtClean="0"/>
              <a:t>que </a:t>
            </a:r>
            <a:r>
              <a:rPr lang="pt-PT" sz="2400" b="0" dirty="0"/>
              <a:t>se referem aos elementos e às suas </a:t>
            </a:r>
            <a:r>
              <a:rPr lang="pt-PT" sz="2400" b="0" dirty="0" smtClean="0"/>
              <a:t>substâncias elementares.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pt-PT" sz="2400" b="0" dirty="0" smtClean="0"/>
              <a:t>Reconhecer </a:t>
            </a:r>
            <a:r>
              <a:rPr lang="pt-PT" sz="2400" b="0" dirty="0"/>
              <a:t>na Tabela Periódica um instrumento organizador de conhecimentos sobre os elementos </a:t>
            </a:r>
            <a:r>
              <a:rPr lang="pt-PT" sz="2400" b="0" dirty="0" smtClean="0"/>
              <a:t>químicos.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713387"/>
          </a:xfrm>
        </p:spPr>
        <p:txBody>
          <a:bodyPr>
            <a:normAutofit/>
          </a:bodyPr>
          <a:lstStyle/>
          <a:p>
            <a:r>
              <a:rPr lang="pt-PT" sz="2400" b="0" dirty="0" smtClean="0"/>
              <a:t>As </a:t>
            </a:r>
            <a:r>
              <a:rPr lang="pt-PT" sz="2400" dirty="0" smtClean="0"/>
              <a:t>propriedades químicas </a:t>
            </a:r>
            <a:r>
              <a:rPr lang="pt-PT" sz="2400" b="0" dirty="0" smtClean="0"/>
              <a:t>das substâncias elementares dependem do </a:t>
            </a:r>
            <a:r>
              <a:rPr lang="pt-PT" sz="2400" dirty="0" smtClean="0"/>
              <a:t>número de </a:t>
            </a:r>
            <a:r>
              <a:rPr lang="pt-PT" sz="2400" dirty="0"/>
              <a:t>electrões de </a:t>
            </a:r>
            <a:r>
              <a:rPr lang="pt-PT" sz="2400" dirty="0" smtClean="0"/>
              <a:t>valência</a:t>
            </a:r>
            <a:r>
              <a:rPr lang="pt-PT" sz="2400" b="0" dirty="0" smtClean="0"/>
              <a:t> dos elementos, porque são estes electrões que participam nas </a:t>
            </a:r>
            <a:r>
              <a:rPr lang="pt-PT" sz="2400" dirty="0" smtClean="0"/>
              <a:t>reacções químicas</a:t>
            </a:r>
            <a:r>
              <a:rPr lang="pt-PT" sz="2400" b="0" dirty="0" smtClean="0"/>
              <a:t>.</a:t>
            </a:r>
            <a:endParaRPr lang="pt-PT" sz="2400" b="0" dirty="0"/>
          </a:p>
          <a:p>
            <a:endParaRPr lang="pt-PT" sz="2400" b="0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457200" y="44624"/>
            <a:ext cx="8363272" cy="10440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propriedades Químicas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401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640960" cy="1044034"/>
          </a:xfrm>
        </p:spPr>
        <p:txBody>
          <a:bodyPr>
            <a:noAutofit/>
          </a:bodyPr>
          <a:lstStyle/>
          <a:p>
            <a:r>
              <a:rPr lang="pt-PT" sz="3200" dirty="0"/>
              <a:t>A Tabela Periódica </a:t>
            </a:r>
            <a:r>
              <a:rPr lang="pt-PT" sz="3200" dirty="0" smtClean="0"/>
              <a:t>como Fonte</a:t>
            </a:r>
            <a:br>
              <a:rPr lang="pt-PT" sz="3200" dirty="0" smtClean="0"/>
            </a:br>
            <a:r>
              <a:rPr lang="pt-PT" sz="3200" dirty="0" smtClean="0"/>
              <a:t>de Informação</a:t>
            </a:r>
            <a:endParaRPr lang="pt-PT" sz="3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9685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pt-PT" sz="2400" b="0" dirty="0" smtClean="0"/>
              <a:t>A </a:t>
            </a:r>
            <a:r>
              <a:rPr lang="pt-PT" sz="2400" b="0" dirty="0"/>
              <a:t>Tabela Periódica </a:t>
            </a:r>
            <a:r>
              <a:rPr lang="pt-PT" sz="2400" b="0" dirty="0" smtClean="0"/>
              <a:t>indica várias informações sobre as </a:t>
            </a:r>
            <a:r>
              <a:rPr lang="pt-PT" sz="2400" dirty="0" smtClean="0"/>
              <a:t>propriedades</a:t>
            </a:r>
            <a:r>
              <a:rPr lang="pt-PT" sz="2400" b="0" dirty="0" smtClean="0"/>
              <a:t> físicas e químicas dos </a:t>
            </a:r>
            <a:r>
              <a:rPr lang="pt-PT" sz="2400" dirty="0" smtClean="0"/>
              <a:t>elementos</a:t>
            </a:r>
            <a:r>
              <a:rPr lang="pt-PT" sz="2400" b="0" dirty="0" smtClean="0"/>
              <a:t> e das suas </a:t>
            </a:r>
            <a:r>
              <a:rPr lang="pt-PT" sz="2400" dirty="0" smtClean="0"/>
              <a:t>substâncias elementares</a:t>
            </a:r>
            <a:r>
              <a:rPr lang="pt-PT" sz="2400" b="0" dirty="0" smtClean="0"/>
              <a:t>: </a:t>
            </a:r>
            <a:endParaRPr lang="pt-PT" sz="2400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99" y="2934816"/>
            <a:ext cx="8089241" cy="279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1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9685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2400" dirty="0" smtClean="0"/>
              <a:t>Propriedades</a:t>
            </a:r>
            <a:r>
              <a:rPr lang="pt-PT" sz="2400" b="0" dirty="0" smtClean="0"/>
              <a:t> </a:t>
            </a:r>
            <a:r>
              <a:rPr lang="pt-PT" sz="2400" dirty="0" smtClean="0"/>
              <a:t>físicas</a:t>
            </a:r>
            <a:r>
              <a:rPr lang="pt-PT" sz="2400" b="0" dirty="0" smtClean="0"/>
              <a:t> dos </a:t>
            </a:r>
            <a:r>
              <a:rPr lang="pt-PT" sz="2400" dirty="0" smtClean="0"/>
              <a:t>elementos </a:t>
            </a:r>
            <a:r>
              <a:rPr lang="pt-PT" sz="2400" b="0" dirty="0" smtClean="0"/>
              <a:t>(átomos) </a:t>
            </a:r>
            <a:r>
              <a:rPr lang="pt-PT" sz="2400" b="0" dirty="0"/>
              <a:t>– </a:t>
            </a:r>
            <a:r>
              <a:rPr lang="pt-PT" sz="2400" b="0" dirty="0" smtClean="0"/>
              <a:t>Número atómico, raio atómico, energia de 1ª ionização, configuração electrónica e massa atómica relativa.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2400" dirty="0"/>
              <a:t>Propriedades</a:t>
            </a:r>
            <a:r>
              <a:rPr lang="pt-PT" sz="2400" b="0" dirty="0"/>
              <a:t> </a:t>
            </a:r>
            <a:r>
              <a:rPr lang="pt-PT" sz="2400" dirty="0" smtClean="0"/>
              <a:t>físicas</a:t>
            </a:r>
            <a:r>
              <a:rPr lang="pt-PT" sz="2400" b="0" dirty="0" smtClean="0"/>
              <a:t> das </a:t>
            </a:r>
            <a:r>
              <a:rPr lang="pt-PT" sz="2400" dirty="0" smtClean="0"/>
              <a:t>substâncias elementares</a:t>
            </a:r>
            <a:r>
              <a:rPr lang="pt-PT" sz="2400" b="0" dirty="0"/>
              <a:t> – Estado físico, ponto de ebulição, ponto de fusão e </a:t>
            </a:r>
            <a:r>
              <a:rPr lang="pt-PT" sz="2400" b="0" dirty="0" smtClean="0"/>
              <a:t>densidade.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2400" b="0" dirty="0" smtClean="0"/>
              <a:t>Estas informações permitem-nos saber as </a:t>
            </a:r>
            <a:r>
              <a:rPr lang="pt-PT" sz="2400" dirty="0" smtClean="0"/>
              <a:t>propriedades químicas </a:t>
            </a:r>
            <a:r>
              <a:rPr lang="pt-PT" sz="2400" b="0" dirty="0" smtClean="0"/>
              <a:t>das </a:t>
            </a:r>
            <a:r>
              <a:rPr lang="pt-PT" sz="2400" dirty="0" smtClean="0"/>
              <a:t>substâncias elementares</a:t>
            </a:r>
            <a:r>
              <a:rPr lang="pt-PT" sz="2400" b="0" dirty="0" smtClean="0"/>
              <a:t>, como a sua </a:t>
            </a:r>
            <a:r>
              <a:rPr lang="pt-PT" sz="2400" dirty="0" smtClean="0"/>
              <a:t>reactividade</a:t>
            </a:r>
            <a:r>
              <a:rPr lang="pt-PT" sz="2400" b="0" dirty="0" smtClean="0"/>
              <a:t> com outras substâncias.</a:t>
            </a:r>
            <a:endParaRPr lang="pt-PT" sz="2400" b="0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640960" cy="1044034"/>
          </a:xfrm>
        </p:spPr>
        <p:txBody>
          <a:bodyPr>
            <a:noAutofit/>
          </a:bodyPr>
          <a:lstStyle/>
          <a:p>
            <a:r>
              <a:rPr lang="pt-PT" sz="3200" dirty="0"/>
              <a:t>A Tabela Periódica </a:t>
            </a:r>
            <a:r>
              <a:rPr lang="pt-PT" sz="3200" dirty="0" smtClean="0"/>
              <a:t>como Fonte</a:t>
            </a:r>
            <a:br>
              <a:rPr lang="pt-PT" sz="3200" dirty="0" smtClean="0"/>
            </a:br>
            <a:r>
              <a:rPr lang="pt-PT" sz="3200" dirty="0" smtClean="0"/>
              <a:t>de Informação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21682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032201" cy="594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91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43" y="476672"/>
            <a:ext cx="6791009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6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/>
              <a:t>Bibliografia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sz="2400" b="0" dirty="0"/>
              <a:t>Dantas, M</a:t>
            </a:r>
            <a:r>
              <a:rPr lang="pt-PT" sz="2400" b="0" dirty="0" smtClean="0"/>
              <a:t>., </a:t>
            </a:r>
            <a:r>
              <a:rPr lang="pt-PT" sz="2400" b="0" dirty="0"/>
              <a:t>&amp; Ramalho, M</a:t>
            </a:r>
            <a:r>
              <a:rPr lang="pt-PT" sz="2400" b="0" dirty="0" smtClean="0"/>
              <a:t>. (2008). </a:t>
            </a:r>
            <a:r>
              <a:rPr lang="pt-PT" sz="2400" b="0" i="1" dirty="0"/>
              <a:t>Jogo de Partículas A - Física e Química A - Química -­ Bloco 1 ­- 10º/11º </a:t>
            </a:r>
            <a:r>
              <a:rPr lang="pt-PT" sz="2400" b="0" i="1" dirty="0" smtClean="0"/>
              <a:t>Ano</a:t>
            </a:r>
            <a:r>
              <a:rPr lang="pt-PT" sz="2400" b="0" dirty="0" smtClean="0"/>
              <a:t>.</a:t>
            </a:r>
            <a:br>
              <a:rPr lang="pt-PT" sz="2400" b="0" dirty="0" smtClean="0"/>
            </a:br>
            <a:r>
              <a:rPr lang="pt-PT" sz="2400" b="0" dirty="0" smtClean="0"/>
              <a:t>Lisboa</a:t>
            </a:r>
            <a:r>
              <a:rPr lang="pt-PT" sz="2400" b="0" dirty="0"/>
              <a:t>: Texto </a:t>
            </a:r>
            <a:r>
              <a:rPr lang="pt-PT" sz="2400" b="0" dirty="0" smtClean="0"/>
              <a:t>Editores.</a:t>
            </a:r>
            <a:endParaRPr lang="pt-PT" sz="2400" b="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4202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43192" cy="831622"/>
          </a:xfrm>
        </p:spPr>
        <p:txBody>
          <a:bodyPr/>
          <a:lstStyle/>
          <a:p>
            <a:r>
              <a:rPr lang="pt-PT" dirty="0" smtClean="0"/>
              <a:t>conteúdos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52400" y="1124744"/>
            <a:ext cx="7620000" cy="4824536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pt-PT" sz="2400" b="0" dirty="0"/>
              <a:t>História da Tabela Periódica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Estrutura da Tabela </a:t>
            </a:r>
            <a:r>
              <a:rPr lang="pt-PT" sz="2400" b="0" dirty="0"/>
              <a:t>Periódica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Posição </a:t>
            </a:r>
            <a:r>
              <a:rPr lang="pt-PT" sz="2400" b="0" dirty="0"/>
              <a:t>dos </a:t>
            </a:r>
            <a:r>
              <a:rPr lang="pt-PT" sz="2400" b="0" dirty="0" smtClean="0"/>
              <a:t>Elementos </a:t>
            </a:r>
            <a:r>
              <a:rPr lang="pt-PT" sz="2400" b="0" dirty="0"/>
              <a:t>na Tabela Periódica e S</a:t>
            </a:r>
            <a:r>
              <a:rPr lang="pt-PT" sz="2400" b="0" dirty="0" smtClean="0"/>
              <a:t>uas </a:t>
            </a:r>
            <a:r>
              <a:rPr lang="pt-PT" sz="2400" b="0" dirty="0"/>
              <a:t>C</a:t>
            </a:r>
            <a:r>
              <a:rPr lang="pt-PT" sz="2400" b="0" dirty="0" smtClean="0"/>
              <a:t>onfigurações </a:t>
            </a:r>
            <a:r>
              <a:rPr lang="pt-PT" sz="2400" b="0" dirty="0"/>
              <a:t>E</a:t>
            </a:r>
            <a:r>
              <a:rPr lang="pt-PT" sz="2400" b="0" dirty="0" smtClean="0"/>
              <a:t>lectrónicas</a:t>
            </a:r>
            <a:endParaRPr lang="pt-PT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Variação </a:t>
            </a:r>
            <a:r>
              <a:rPr lang="pt-PT" sz="2400" b="0" dirty="0"/>
              <a:t>do </a:t>
            </a:r>
            <a:r>
              <a:rPr lang="pt-PT" sz="2400" b="0" dirty="0" smtClean="0"/>
              <a:t>Raio Atómico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/>
              <a:t>Variação do Raio </a:t>
            </a:r>
            <a:r>
              <a:rPr lang="pt-PT" sz="2400" b="0" dirty="0" smtClean="0"/>
              <a:t>Iónico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Variação da </a:t>
            </a:r>
            <a:r>
              <a:rPr lang="pt-PT" sz="2400" b="0" dirty="0"/>
              <a:t>Energia de </a:t>
            </a:r>
            <a:r>
              <a:rPr lang="pt-PT" sz="2400" b="0" dirty="0" smtClean="0"/>
              <a:t>Ionização</a:t>
            </a:r>
            <a:endParaRPr lang="pt-PT" sz="24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Propriedades Químicas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PT" sz="2400" b="0" dirty="0" smtClean="0"/>
              <a:t>A Tabela Periódica como Fonte de Informação</a:t>
            </a:r>
            <a:endParaRPr lang="pt-PT" sz="2400" b="0" dirty="0"/>
          </a:p>
          <a:p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683994"/>
          </a:xfrm>
        </p:spPr>
        <p:txBody>
          <a:bodyPr/>
          <a:lstStyle/>
          <a:p>
            <a:r>
              <a:rPr lang="pt-PT" dirty="0" smtClean="0"/>
              <a:t>Estrutura da Tabela periódica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4" y="836712"/>
            <a:ext cx="868376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0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496855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pt-PT" sz="2400" b="0" dirty="0"/>
              <a:t>A </a:t>
            </a:r>
            <a:r>
              <a:rPr lang="pt-PT" sz="2400" dirty="0" smtClean="0"/>
              <a:t>posição </a:t>
            </a:r>
            <a:r>
              <a:rPr lang="pt-PT" sz="2400" dirty="0"/>
              <a:t>dos elementos </a:t>
            </a:r>
            <a:r>
              <a:rPr lang="pt-PT" sz="2400" b="0" dirty="0" smtClean="0"/>
              <a:t>na </a:t>
            </a:r>
            <a:r>
              <a:rPr lang="pt-PT" sz="2400" b="0" dirty="0"/>
              <a:t>Tabela Periódica</a:t>
            </a:r>
            <a:r>
              <a:rPr lang="pt-PT" sz="2400" b="0" dirty="0" smtClean="0"/>
              <a:t> depende da</a:t>
            </a:r>
            <a:br>
              <a:rPr lang="pt-PT" sz="2400" b="0" dirty="0" smtClean="0"/>
            </a:br>
            <a:r>
              <a:rPr lang="pt-PT" sz="2400" b="0" dirty="0" smtClean="0"/>
              <a:t>sua </a:t>
            </a:r>
            <a:r>
              <a:rPr lang="pt-PT" sz="2400" dirty="0" smtClean="0"/>
              <a:t>configuração electrónica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pPr>
              <a:lnSpc>
                <a:spcPct val="120000"/>
              </a:lnSpc>
            </a:pPr>
            <a:r>
              <a:rPr lang="pt-PT" sz="2400" b="0" dirty="0" smtClean="0"/>
              <a:t>Os elementos estão </a:t>
            </a:r>
            <a:r>
              <a:rPr lang="pt-PT" sz="2400" dirty="0" smtClean="0"/>
              <a:t>ordenados</a:t>
            </a:r>
            <a:r>
              <a:rPr lang="pt-PT" sz="2400" b="0" dirty="0" smtClean="0"/>
              <a:t> por ordem </a:t>
            </a:r>
            <a:r>
              <a:rPr lang="pt-PT" sz="2400" dirty="0" smtClean="0"/>
              <a:t>crescente</a:t>
            </a:r>
            <a:r>
              <a:rPr lang="pt-PT" sz="2400" b="0" dirty="0" smtClean="0"/>
              <a:t> do</a:t>
            </a:r>
            <a:br>
              <a:rPr lang="pt-PT" sz="2400" b="0" dirty="0" smtClean="0"/>
            </a:br>
            <a:r>
              <a:rPr lang="pt-PT" sz="2400" dirty="0" smtClean="0"/>
              <a:t>número atómico </a:t>
            </a:r>
            <a:r>
              <a:rPr lang="pt-PT" sz="2400" b="0" dirty="0" smtClean="0"/>
              <a:t>(é igual ao número de protões e de electrões).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pPr>
              <a:lnSpc>
                <a:spcPct val="110000"/>
              </a:lnSpc>
            </a:pPr>
            <a:r>
              <a:rPr lang="pt-PT" sz="2400" b="0" dirty="0" smtClean="0"/>
              <a:t>O </a:t>
            </a:r>
            <a:r>
              <a:rPr lang="pt-PT" sz="2400" b="0" dirty="0"/>
              <a:t>número</a:t>
            </a:r>
            <a:r>
              <a:rPr lang="pt-PT" sz="2400" b="0" dirty="0" smtClean="0"/>
              <a:t> do </a:t>
            </a:r>
            <a:r>
              <a:rPr lang="pt-PT" sz="2400" dirty="0" smtClean="0"/>
              <a:t>período</a:t>
            </a:r>
            <a:r>
              <a:rPr lang="pt-PT" sz="2400" b="0" dirty="0" smtClean="0"/>
              <a:t> indica o </a:t>
            </a:r>
            <a:r>
              <a:rPr lang="pt-PT" sz="2400" dirty="0"/>
              <a:t>número quântico principal </a:t>
            </a:r>
            <a:r>
              <a:rPr lang="pt-PT" sz="2400" b="0" dirty="0" smtClean="0"/>
              <a:t>(n) das </a:t>
            </a:r>
            <a:r>
              <a:rPr lang="pt-PT" sz="2400" dirty="0"/>
              <a:t>orbitais de valência </a:t>
            </a:r>
            <a:r>
              <a:rPr lang="pt-PT" sz="2400" b="0" dirty="0" smtClean="0"/>
              <a:t>(do </a:t>
            </a:r>
            <a:r>
              <a:rPr lang="pt-PT" sz="2400" b="0" dirty="0"/>
              <a:t>último nível de energia)</a:t>
            </a:r>
            <a:r>
              <a:rPr lang="pt-PT" sz="2400" dirty="0"/>
              <a:t> </a:t>
            </a:r>
            <a:r>
              <a:rPr lang="pt-PT" sz="2400" b="0" smtClean="0"/>
              <a:t>e o</a:t>
            </a:r>
            <a:br>
              <a:rPr lang="pt-PT" sz="2400" b="0" smtClean="0"/>
            </a:br>
            <a:r>
              <a:rPr lang="pt-PT" sz="2400" smtClean="0"/>
              <a:t>número </a:t>
            </a:r>
            <a:r>
              <a:rPr lang="pt-PT" sz="2400" dirty="0" smtClean="0"/>
              <a:t>de níveis de energia</a:t>
            </a:r>
            <a:r>
              <a:rPr lang="pt-PT" sz="2400" b="0" dirty="0"/>
              <a:t> </a:t>
            </a:r>
            <a:r>
              <a:rPr lang="pt-PT" sz="2400" b="0" dirty="0" smtClean="0"/>
              <a:t>dos elementos desse período.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26762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496855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pt-PT" sz="2400" b="0" dirty="0" smtClean="0"/>
              <a:t>O número das unidades dos </a:t>
            </a:r>
            <a:r>
              <a:rPr lang="pt-PT" sz="2400" dirty="0" smtClean="0"/>
              <a:t>grupos 1, 2, 13 a 18 </a:t>
            </a:r>
            <a:r>
              <a:rPr lang="pt-PT" sz="2400" b="0" dirty="0" smtClean="0"/>
              <a:t>indica</a:t>
            </a:r>
            <a:br>
              <a:rPr lang="pt-PT" sz="2400" b="0" dirty="0" smtClean="0"/>
            </a:br>
            <a:r>
              <a:rPr lang="pt-PT" sz="2400" b="0" dirty="0" smtClean="0"/>
              <a:t>o </a:t>
            </a:r>
            <a:r>
              <a:rPr lang="pt-PT" sz="2400" dirty="0"/>
              <a:t>número de electrões no último nível de </a:t>
            </a:r>
            <a:r>
              <a:rPr lang="pt-PT" sz="2400" dirty="0" smtClean="0"/>
              <a:t>energia</a:t>
            </a:r>
            <a:br>
              <a:rPr lang="pt-PT" sz="2400" dirty="0" smtClean="0"/>
            </a:br>
            <a:r>
              <a:rPr lang="pt-PT" sz="2400" b="0" dirty="0" smtClean="0"/>
              <a:t>(</a:t>
            </a:r>
            <a:r>
              <a:rPr lang="pt-PT" sz="2400" dirty="0" smtClean="0"/>
              <a:t>electrões de </a:t>
            </a:r>
            <a:r>
              <a:rPr lang="pt-PT" sz="2400" dirty="0"/>
              <a:t>valência</a:t>
            </a:r>
            <a:r>
              <a:rPr lang="pt-PT" sz="2400" b="0" dirty="0" smtClean="0"/>
              <a:t>), </a:t>
            </a:r>
            <a:r>
              <a:rPr lang="pt-PT" sz="2400" b="0" dirty="0"/>
              <a:t>excepto </a:t>
            </a:r>
            <a:r>
              <a:rPr lang="pt-PT" sz="2400" b="0" dirty="0" smtClean="0"/>
              <a:t>no hélio.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pPr>
              <a:lnSpc>
                <a:spcPct val="110000"/>
              </a:lnSpc>
            </a:pPr>
            <a:r>
              <a:rPr lang="pt-PT" sz="2400" b="0" dirty="0" smtClean="0"/>
              <a:t>Os </a:t>
            </a:r>
            <a:r>
              <a:rPr lang="pt-PT" sz="2400" dirty="0"/>
              <a:t>electrões de valência </a:t>
            </a:r>
            <a:r>
              <a:rPr lang="pt-PT" sz="2400" b="0" dirty="0" smtClean="0"/>
              <a:t>encontram-se nas </a:t>
            </a:r>
            <a:r>
              <a:rPr lang="pt-PT" sz="2400" dirty="0" smtClean="0"/>
              <a:t>orbitais </a:t>
            </a:r>
            <a:r>
              <a:rPr lang="pt-PT" sz="2400" dirty="0"/>
              <a:t>de </a:t>
            </a:r>
            <a:r>
              <a:rPr lang="pt-PT" sz="2400" dirty="0" smtClean="0"/>
              <a:t>valência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188370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47133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PT" sz="2400" b="0" dirty="0" smtClean="0"/>
              <a:t>Os elementos do </a:t>
            </a:r>
            <a:r>
              <a:rPr lang="pt-PT" sz="2400" dirty="0" smtClean="0"/>
              <a:t>grupo 1</a:t>
            </a:r>
            <a:r>
              <a:rPr lang="pt-PT" sz="2400" b="0" dirty="0" smtClean="0"/>
              <a:t> têm todos </a:t>
            </a:r>
            <a:r>
              <a:rPr lang="pt-PT" sz="2400" dirty="0" smtClean="0"/>
              <a:t>um electrão de valência </a:t>
            </a:r>
            <a:r>
              <a:rPr lang="pt-PT" sz="2400" b="0" dirty="0" smtClean="0"/>
              <a:t>numa orbital s (</a:t>
            </a:r>
            <a:r>
              <a:rPr lang="pt-PT" sz="2400" dirty="0" smtClean="0"/>
              <a:t>s</a:t>
            </a:r>
            <a:r>
              <a:rPr lang="pt-PT" sz="2400" baseline="30000" dirty="0" smtClean="0"/>
              <a:t>1</a:t>
            </a:r>
            <a:r>
              <a:rPr lang="pt-PT" sz="2400" b="0" dirty="0" smtClean="0"/>
              <a:t>).</a:t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>Os </a:t>
            </a:r>
            <a:r>
              <a:rPr lang="pt-PT" sz="2400" b="0" dirty="0"/>
              <a:t>elementos do </a:t>
            </a:r>
            <a:r>
              <a:rPr lang="pt-PT" sz="2400" dirty="0"/>
              <a:t>grupo </a:t>
            </a:r>
            <a:r>
              <a:rPr lang="pt-PT" sz="2400" dirty="0" smtClean="0"/>
              <a:t>2</a:t>
            </a:r>
            <a:r>
              <a:rPr lang="pt-PT" sz="2400" b="0" dirty="0" smtClean="0"/>
              <a:t> </a:t>
            </a:r>
            <a:r>
              <a:rPr lang="pt-PT" sz="2400" b="0" dirty="0"/>
              <a:t>têm todos </a:t>
            </a:r>
            <a:r>
              <a:rPr lang="pt-PT" sz="2400" dirty="0" smtClean="0"/>
              <a:t>dois electrões </a:t>
            </a:r>
            <a:r>
              <a:rPr lang="pt-PT" sz="2400" dirty="0"/>
              <a:t>de </a:t>
            </a:r>
            <a:r>
              <a:rPr lang="pt-PT" sz="2400" dirty="0" smtClean="0"/>
              <a:t>valência </a:t>
            </a:r>
            <a:r>
              <a:rPr lang="pt-PT" sz="2400" b="0" dirty="0"/>
              <a:t>numa orbital s </a:t>
            </a:r>
            <a:r>
              <a:rPr lang="pt-PT" sz="2400" b="0" dirty="0" smtClean="0"/>
              <a:t>(</a:t>
            </a:r>
            <a:r>
              <a:rPr lang="pt-PT" sz="2400" dirty="0" smtClean="0"/>
              <a:t>s</a:t>
            </a:r>
            <a:r>
              <a:rPr lang="pt-PT" sz="2400" baseline="30000" dirty="0" smtClean="0"/>
              <a:t>2</a:t>
            </a:r>
            <a:r>
              <a:rPr lang="pt-PT" sz="2400" b="0" dirty="0" smtClean="0"/>
              <a:t>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dirty="0" smtClean="0"/>
          </a:p>
          <a:p>
            <a:r>
              <a:rPr lang="pt-PT" sz="2400" dirty="0" smtClean="0"/>
              <a:t>Bloco </a:t>
            </a:r>
            <a:r>
              <a:rPr lang="pt-PT" sz="2400" dirty="0"/>
              <a:t>s </a:t>
            </a:r>
            <a:r>
              <a:rPr lang="pt-PT" sz="2400" b="0" dirty="0"/>
              <a:t>–</a:t>
            </a:r>
            <a:r>
              <a:rPr lang="pt-PT" sz="2400" dirty="0" smtClean="0"/>
              <a:t> </a:t>
            </a:r>
            <a:r>
              <a:rPr lang="pt-PT" sz="2400" b="0" dirty="0" smtClean="0"/>
              <a:t>Elementos dos </a:t>
            </a:r>
            <a:r>
              <a:rPr lang="pt-PT" sz="2400" dirty="0" smtClean="0"/>
              <a:t>grupos 1 e 2</a:t>
            </a:r>
            <a:r>
              <a:rPr lang="pt-PT" sz="2400" b="0" dirty="0" smtClean="0"/>
              <a:t>, juntamente com o </a:t>
            </a:r>
            <a:r>
              <a:rPr lang="pt-PT" sz="2400" dirty="0"/>
              <a:t>hélio</a:t>
            </a:r>
            <a:r>
              <a:rPr lang="pt-PT" sz="2400" b="0" dirty="0"/>
              <a:t> que tem dois electrões (</a:t>
            </a:r>
            <a:r>
              <a:rPr lang="pt-PT" sz="2400" dirty="0"/>
              <a:t>1s</a:t>
            </a:r>
            <a:r>
              <a:rPr lang="pt-PT" sz="2400" baseline="30000" dirty="0"/>
              <a:t>2</a:t>
            </a:r>
            <a:r>
              <a:rPr lang="pt-PT" sz="2400" b="0" dirty="0" smtClean="0"/>
              <a:t>), com uma </a:t>
            </a:r>
            <a:r>
              <a:rPr lang="pt-PT" sz="2400" dirty="0" smtClean="0"/>
              <a:t>orbital </a:t>
            </a:r>
            <a:r>
              <a:rPr lang="pt-PT" sz="2400" dirty="0"/>
              <a:t>de valência </a:t>
            </a:r>
            <a:r>
              <a:rPr lang="pt-PT" sz="2400" dirty="0" smtClean="0"/>
              <a:t>s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r>
              <a:rPr lang="pt-PT" sz="2400" b="0" dirty="0" smtClean="0"/>
              <a:t>Os elementos do </a:t>
            </a:r>
            <a:r>
              <a:rPr lang="pt-PT" sz="2400" dirty="0" smtClean="0"/>
              <a:t>grupo 18 </a:t>
            </a:r>
            <a:r>
              <a:rPr lang="pt-PT" sz="2400" b="0" dirty="0"/>
              <a:t>têm todos </a:t>
            </a:r>
            <a:r>
              <a:rPr lang="pt-PT" sz="2400" dirty="0" smtClean="0"/>
              <a:t>8 </a:t>
            </a:r>
            <a:r>
              <a:rPr lang="pt-PT" sz="2400" dirty="0"/>
              <a:t>electrões de </a:t>
            </a:r>
            <a:r>
              <a:rPr lang="pt-PT" sz="2400" dirty="0" smtClean="0"/>
              <a:t>valência </a:t>
            </a:r>
            <a:r>
              <a:rPr lang="pt-PT" sz="2400" b="0" dirty="0" smtClean="0"/>
              <a:t>em orbitais s e p</a:t>
            </a:r>
            <a:r>
              <a:rPr lang="pt-PT" sz="2400" dirty="0" smtClean="0"/>
              <a:t> </a:t>
            </a:r>
            <a:r>
              <a:rPr lang="pt-PT" sz="2400" b="0" dirty="0" smtClean="0"/>
              <a:t>(</a:t>
            </a:r>
            <a:r>
              <a:rPr lang="pt-PT" sz="2400" dirty="0" smtClean="0"/>
              <a:t>s</a:t>
            </a:r>
            <a:r>
              <a:rPr lang="pt-PT" sz="2400" baseline="30000" dirty="0" smtClean="0"/>
              <a:t>2</a:t>
            </a:r>
            <a:r>
              <a:rPr lang="pt-PT" sz="2400" dirty="0" smtClean="0"/>
              <a:t> p</a:t>
            </a:r>
            <a:r>
              <a:rPr lang="pt-PT" sz="2400" baseline="30000" dirty="0" smtClean="0"/>
              <a:t>6</a:t>
            </a:r>
            <a:r>
              <a:rPr lang="pt-PT" sz="2400" b="0" dirty="0" smtClean="0"/>
              <a:t>), excepto o </a:t>
            </a:r>
            <a:r>
              <a:rPr lang="pt-PT" sz="2400" dirty="0" smtClean="0"/>
              <a:t>hélio</a:t>
            </a:r>
            <a:r>
              <a:rPr lang="pt-PT" sz="2400" b="0" dirty="0" smtClean="0"/>
              <a:t> que tem </a:t>
            </a:r>
            <a:r>
              <a:rPr lang="pt-PT" sz="2400" b="0" dirty="0"/>
              <a:t>dois electrões </a:t>
            </a:r>
            <a:r>
              <a:rPr lang="pt-PT" sz="2400" b="0" dirty="0" smtClean="0"/>
              <a:t>(</a:t>
            </a:r>
            <a:r>
              <a:rPr lang="pt-PT" sz="2400" dirty="0" smtClean="0"/>
              <a:t>1s</a:t>
            </a:r>
            <a:r>
              <a:rPr lang="pt-PT" sz="2400" baseline="30000" dirty="0" smtClean="0"/>
              <a:t>2</a:t>
            </a:r>
            <a:r>
              <a:rPr lang="pt-PT" sz="2400" b="0" dirty="0" smtClean="0"/>
              <a:t>).</a:t>
            </a:r>
          </a:p>
          <a:p>
            <a:endParaRPr lang="pt-PT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21519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4713387"/>
          </a:xfrm>
        </p:spPr>
        <p:txBody>
          <a:bodyPr/>
          <a:lstStyle/>
          <a:p>
            <a:r>
              <a:rPr lang="pt-PT" sz="2400" b="0" dirty="0" smtClean="0"/>
              <a:t>­</a:t>
            </a:r>
            <a:r>
              <a:rPr lang="pt-PT" sz="2400" dirty="0" smtClean="0"/>
              <a:t>Bloco </a:t>
            </a:r>
            <a:r>
              <a:rPr lang="pt-PT" sz="2400" dirty="0"/>
              <a:t>p </a:t>
            </a:r>
            <a:r>
              <a:rPr lang="pt-PT" sz="2400" b="0" dirty="0"/>
              <a:t>–</a:t>
            </a:r>
            <a:r>
              <a:rPr lang="pt-PT" sz="2400" dirty="0" smtClean="0"/>
              <a:t> </a:t>
            </a:r>
            <a:r>
              <a:rPr lang="pt-PT" sz="2400" b="0" dirty="0" smtClean="0"/>
              <a:t>Elementos dos </a:t>
            </a:r>
            <a:r>
              <a:rPr lang="pt-PT" sz="2400" dirty="0" smtClean="0"/>
              <a:t>grupos 13 a 18</a:t>
            </a:r>
            <a:r>
              <a:rPr lang="pt-PT" sz="2400" b="0" dirty="0" smtClean="0"/>
              <a:t>, </a:t>
            </a:r>
            <a:r>
              <a:rPr lang="pt-PT" sz="2400" b="0" dirty="0"/>
              <a:t>excepto </a:t>
            </a:r>
            <a:r>
              <a:rPr lang="pt-PT" sz="2400" b="0" dirty="0" smtClean="0"/>
              <a:t>o </a:t>
            </a:r>
            <a:r>
              <a:rPr lang="pt-PT" sz="2400" dirty="0" smtClean="0"/>
              <a:t>hélio</a:t>
            </a:r>
            <a:r>
              <a:rPr lang="pt-PT" sz="2400" b="0" dirty="0" smtClean="0"/>
              <a:t>,</a:t>
            </a:r>
            <a:br>
              <a:rPr lang="pt-PT" sz="2400" b="0" dirty="0" smtClean="0"/>
            </a:br>
            <a:r>
              <a:rPr lang="pt-PT" sz="2400" b="0" dirty="0" smtClean="0"/>
              <a:t>com </a:t>
            </a:r>
            <a:r>
              <a:rPr lang="pt-PT" sz="2400" dirty="0" smtClean="0"/>
              <a:t>orbitais </a:t>
            </a:r>
            <a:r>
              <a:rPr lang="pt-PT" sz="2400" dirty="0"/>
              <a:t>de valência </a:t>
            </a:r>
            <a:r>
              <a:rPr lang="pt-PT" sz="2400" dirty="0" smtClean="0"/>
              <a:t>s e p</a:t>
            </a:r>
            <a:r>
              <a:rPr lang="pt-PT" sz="2400" b="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/>
          </a:p>
          <a:p>
            <a:r>
              <a:rPr lang="pt-PT" sz="2400" dirty="0" smtClean="0"/>
              <a:t>Elementos representativos </a:t>
            </a:r>
            <a:r>
              <a:rPr lang="pt-PT" sz="2400" b="0" dirty="0" smtClean="0"/>
              <a:t>– Elementos </a:t>
            </a:r>
            <a:r>
              <a:rPr lang="pt-PT" sz="2400" b="0" dirty="0"/>
              <a:t>dos </a:t>
            </a:r>
            <a:r>
              <a:rPr lang="pt-PT" sz="2400" dirty="0"/>
              <a:t>blocos s e </a:t>
            </a:r>
            <a:r>
              <a:rPr lang="pt-PT" sz="2400" dirty="0" smtClean="0"/>
              <a:t>p</a:t>
            </a:r>
            <a:br>
              <a:rPr lang="pt-PT" sz="2400" dirty="0" smtClean="0"/>
            </a:br>
            <a:r>
              <a:rPr lang="pt-PT" sz="2400" b="0" dirty="0" smtClean="0"/>
              <a:t>(grupos </a:t>
            </a:r>
            <a:r>
              <a:rPr lang="pt-PT" sz="2400" b="0" dirty="0"/>
              <a:t>1, 2, 13 a </a:t>
            </a:r>
            <a:r>
              <a:rPr lang="pt-PT" sz="2400" b="0" dirty="0" smtClean="0"/>
              <a:t>18)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pt-PT" sz="2400" b="0" dirty="0" smtClean="0"/>
          </a:p>
          <a:p>
            <a:r>
              <a:rPr lang="pt-PT" sz="2400" dirty="0"/>
              <a:t>B</a:t>
            </a:r>
            <a:r>
              <a:rPr lang="pt-PT" sz="2400" dirty="0" smtClean="0"/>
              <a:t>locos </a:t>
            </a:r>
            <a:r>
              <a:rPr lang="pt-PT" sz="2400" dirty="0"/>
              <a:t>d e </a:t>
            </a:r>
            <a:r>
              <a:rPr lang="pt-PT" sz="2400" dirty="0" smtClean="0"/>
              <a:t>f </a:t>
            </a:r>
            <a:r>
              <a:rPr lang="pt-PT" sz="2400" b="0" dirty="0"/>
              <a:t>–</a:t>
            </a:r>
            <a:r>
              <a:rPr lang="pt-PT" sz="2400" b="0" dirty="0" smtClean="0"/>
              <a:t> Outros elementos que têm os </a:t>
            </a:r>
            <a:r>
              <a:rPr lang="pt-PT" sz="2400" dirty="0" smtClean="0"/>
              <a:t>electrões </a:t>
            </a:r>
            <a:r>
              <a:rPr lang="pt-PT" sz="2400" dirty="0"/>
              <a:t>de </a:t>
            </a:r>
            <a:r>
              <a:rPr lang="pt-PT" sz="2400" dirty="0" smtClean="0"/>
              <a:t>valência em orbitais d </a:t>
            </a:r>
            <a:r>
              <a:rPr lang="pt-PT" sz="2400" dirty="0"/>
              <a:t>e </a:t>
            </a:r>
            <a:r>
              <a:rPr lang="pt-PT" sz="2400" dirty="0" smtClean="0"/>
              <a:t>f </a:t>
            </a:r>
            <a:r>
              <a:rPr lang="pt-PT" sz="2400" b="0" dirty="0" smtClean="0"/>
              <a:t>(orbitais de valência).</a:t>
            </a:r>
            <a:endParaRPr lang="pt-PT" sz="2400" b="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24726"/>
            <a:ext cx="8219256" cy="1044034"/>
          </a:xfrm>
        </p:spPr>
        <p:txBody>
          <a:bodyPr>
            <a:normAutofit fontScale="90000"/>
          </a:bodyPr>
          <a:lstStyle/>
          <a:p>
            <a:r>
              <a:rPr lang="pt-PT" dirty="0"/>
              <a:t>Posição dos elementos na </a:t>
            </a:r>
            <a:r>
              <a:rPr lang="pt-PT" dirty="0" smtClean="0"/>
              <a:t>Tabela Periódica E SUAS configurações </a:t>
            </a:r>
            <a:r>
              <a:rPr lang="pt-PT" dirty="0"/>
              <a:t>electrónicas</a:t>
            </a:r>
          </a:p>
        </p:txBody>
      </p:sp>
    </p:spTree>
    <p:extLst>
      <p:ext uri="{BB962C8B-B14F-4D97-AF65-F5344CB8AC3E}">
        <p14:creationId xmlns:p14="http://schemas.microsoft.com/office/powerpoint/2010/main" val="677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c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19651</TotalTime>
  <Words>949</Words>
  <Application>Microsoft Office PowerPoint</Application>
  <PresentationFormat>Apresentação no Ecrã (4:3)</PresentationFormat>
  <Paragraphs>162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35</vt:i4>
      </vt:variant>
    </vt:vector>
  </HeadingPairs>
  <TitlesOfParts>
    <vt:vector size="36" baseType="lpstr">
      <vt:lpstr>Essencial</vt:lpstr>
      <vt:lpstr>4. TABELA PERIÓDICA: ORGANIZAÇÃO DOS ELEMENTOS QUÍMICOS   4.1. RELAÇÃO ENTRE A ESTRUTURA DA TABELA PERIÓDICA       E A ESTRUTURA ELECTRÓNICA DOS ELEMENTOS    4.2. COMPORTAMENTO QUÍMICO DOS ELEMENTOS DE  UM MESMO GRUPO DA TABELA PERIÓDICA    4.3. VARIAÇÃO DAS PROPRIEDADES PERIÓDICAS</vt:lpstr>
      <vt:lpstr>oBJECTIVOS</vt:lpstr>
      <vt:lpstr>oBJECTIVOS</vt:lpstr>
      <vt:lpstr>conteúdos</vt:lpstr>
      <vt:lpstr>Estrutura da Tabela periódica</vt:lpstr>
      <vt:lpstr>Posição dos elementos na Tabela Periódica E SUAS configurações electrónicas</vt:lpstr>
      <vt:lpstr>Posição dos elementos na Tabela Periódica E SUAS configurações electrónicas</vt:lpstr>
      <vt:lpstr>Posição dos elementos na Tabela Periódica E SUAS configurações electrónicas</vt:lpstr>
      <vt:lpstr>Posição dos elementos na Tabela Periódica E SUAS configurações electrónicas</vt:lpstr>
      <vt:lpstr>Posição dos elementos na Tabela Periódica E SUAS configurações electrónicas</vt:lpstr>
      <vt:lpstr>Posição dos elementos na Tabela Periódica E SUAS configurações electrónicas</vt:lpstr>
      <vt:lpstr>Variação do Raio Atómico</vt:lpstr>
      <vt:lpstr>Variação do Raio Atómico</vt:lpstr>
      <vt:lpstr>Variação do Raio Atómico</vt:lpstr>
      <vt:lpstr>Variação do Raio Atómico</vt:lpstr>
      <vt:lpstr>Variação do Raio IóNico</vt:lpstr>
      <vt:lpstr>Variação do Raio IóNico</vt:lpstr>
      <vt:lpstr>Variação do Raio IóNico</vt:lpstr>
      <vt:lpstr>Variação da Energia de ionização</vt:lpstr>
      <vt:lpstr>Variação da Energia de ionização</vt:lpstr>
      <vt:lpstr>Variação da Energia de ionização</vt:lpstr>
      <vt:lpstr>Variação da Energia de ionização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Tabela Periódica como Fonte de Informação</vt:lpstr>
      <vt:lpstr>A Tabela Periódica como Fonte de Informação</vt:lpstr>
      <vt:lpstr>Apresentação do PowerPoint</vt:lpstr>
      <vt:lpstr>Apresentação do PowerPoint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· TABELA PERIÓDICA      ­ ORGANIZAÇÃO      DOS ELEMENTOS QUÍMICOS  4.1 RELAÇÃO ENTRE A ESTRUTURA DA      TABELA DA PERIÓDICA E A ESTRUTURA      ELECTRÓNICA DOS ELEMENTOS</dc:title>
  <dc:creator>Nelson</dc:creator>
  <cp:lastModifiedBy>Nelson</cp:lastModifiedBy>
  <cp:revision>123</cp:revision>
  <dcterms:created xsi:type="dcterms:W3CDTF">2011-01-11T11:19:08Z</dcterms:created>
  <dcterms:modified xsi:type="dcterms:W3CDTF">2011-08-25T00:42:49Z</dcterms:modified>
</cp:coreProperties>
</file>